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7"/>
  </p:notesMasterIdLst>
  <p:sldIdLst>
    <p:sldId id="257" r:id="rId2"/>
    <p:sldId id="281" r:id="rId3"/>
    <p:sldId id="282" r:id="rId4"/>
    <p:sldId id="276" r:id="rId5"/>
    <p:sldId id="290" r:id="rId6"/>
    <p:sldId id="291" r:id="rId7"/>
    <p:sldId id="259" r:id="rId8"/>
    <p:sldId id="263" r:id="rId9"/>
    <p:sldId id="296" r:id="rId10"/>
    <p:sldId id="262" r:id="rId11"/>
    <p:sldId id="284" r:id="rId12"/>
    <p:sldId id="266" r:id="rId13"/>
    <p:sldId id="285" r:id="rId14"/>
    <p:sldId id="271" r:id="rId15"/>
    <p:sldId id="297" r:id="rId16"/>
    <p:sldId id="294" r:id="rId17"/>
    <p:sldId id="295" r:id="rId18"/>
    <p:sldId id="287" r:id="rId19"/>
    <p:sldId id="288" r:id="rId20"/>
    <p:sldId id="279" r:id="rId21"/>
    <p:sldId id="283" r:id="rId22"/>
    <p:sldId id="280" r:id="rId23"/>
    <p:sldId id="292" r:id="rId24"/>
    <p:sldId id="289" r:id="rId25"/>
    <p:sldId id="293" r:id="rId26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8AD0C3"/>
    <a:srgbClr val="61BFAD"/>
    <a:srgbClr val="FF8B8B"/>
    <a:srgbClr val="FFC9C9"/>
    <a:srgbClr val="404040"/>
    <a:srgbClr val="A2DACF"/>
    <a:srgbClr val="F9F7E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4024" autoAdjust="0"/>
    <p:restoredTop sz="79268" autoAdjust="0"/>
  </p:normalViewPr>
  <p:slideViewPr>
    <p:cSldViewPr snapToGrid="0">
      <p:cViewPr varScale="1">
        <p:scale>
          <a:sx n="90" d="100"/>
          <a:sy n="90" d="100"/>
        </p:scale>
        <p:origin x="870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theme" Target="theme/theme1.xml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68AD168-A141-4E19-B165-2479680A73F3}" type="datetimeFigureOut">
              <a:rPr lang="ko-KR" altLang="en-US" smtClean="0"/>
              <a:t>2021-01-14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0C0CDBB-57C2-4675-B54D-90142CA4089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555739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0C0CDBB-57C2-4675-B54D-90142CA40893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8674947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0C0CDBB-57C2-4675-B54D-90142CA40893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3474830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Header</a:t>
            </a:r>
          </a:p>
          <a:p>
            <a:r>
              <a:rPr lang="ko-KR" altLang="en-US" dirty="0"/>
              <a:t>로그인 한 경우와 하지 않은 경우에 따라 버튼이 달라진다</a:t>
            </a:r>
            <a:r>
              <a:rPr lang="en-US" altLang="ko-KR" dirty="0"/>
              <a:t>. </a:t>
            </a:r>
          </a:p>
          <a:p>
            <a:r>
              <a:rPr lang="ko-KR" altLang="en-US" dirty="0"/>
              <a:t>무언가를 등록할 때는 로그인이 되어있지 않을 경우</a:t>
            </a:r>
            <a:r>
              <a:rPr lang="en-US" altLang="ko-KR" dirty="0"/>
              <a:t>, </a:t>
            </a:r>
            <a:r>
              <a:rPr lang="ko-KR" altLang="en-US" dirty="0"/>
              <a:t>로그인 창으로 넘어간다</a:t>
            </a:r>
            <a:r>
              <a:rPr lang="en-US" altLang="ko-KR" dirty="0"/>
              <a:t>. </a:t>
            </a:r>
          </a:p>
          <a:p>
            <a:endParaRPr lang="en-US" altLang="ko-KR" dirty="0"/>
          </a:p>
          <a:p>
            <a:r>
              <a:rPr lang="en-US" altLang="ko-KR" dirty="0"/>
              <a:t>Main</a:t>
            </a:r>
          </a:p>
          <a:p>
            <a:r>
              <a:rPr lang="ko-KR" altLang="en-US" dirty="0"/>
              <a:t>총 레시피의 개수가 입력된다</a:t>
            </a:r>
            <a:r>
              <a:rPr lang="en-US" altLang="ko-KR" dirty="0"/>
              <a:t>. -&gt; </a:t>
            </a:r>
            <a:r>
              <a:rPr lang="ko-KR" altLang="en-US" dirty="0"/>
              <a:t>나중에 더 보안할 생각입니다</a:t>
            </a:r>
            <a:r>
              <a:rPr lang="en-US" altLang="ko-KR" dirty="0"/>
              <a:t>. 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0C0CDBB-57C2-4675-B54D-90142CA40893}" type="slidenum">
              <a:rPr lang="ko-KR" altLang="en-US" smtClean="0"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5823973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헤더를 통해 레시피 등록창으로 이동할 수 있어요 </a:t>
            </a:r>
            <a:endParaRPr lang="en-US" altLang="ko-KR" dirty="0"/>
          </a:p>
          <a:p>
            <a:r>
              <a:rPr lang="ko-KR" altLang="en-US" dirty="0"/>
              <a:t>레시피 등록 페이지에서는 </a:t>
            </a:r>
            <a:r>
              <a:rPr lang="en-US" altLang="ko-KR" dirty="0"/>
              <a:t>4</a:t>
            </a:r>
            <a:r>
              <a:rPr lang="ko-KR" altLang="en-US" dirty="0"/>
              <a:t>가지 테이블을 이용하게 됩니다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먼저 레시피에 대한 기본정보를 담고 있는 레시피 테이블</a:t>
            </a:r>
            <a:r>
              <a:rPr lang="en-US" altLang="ko-KR" dirty="0"/>
              <a:t>, </a:t>
            </a:r>
          </a:p>
          <a:p>
            <a:r>
              <a:rPr lang="ko-KR" altLang="en-US" dirty="0"/>
              <a:t>카테고리 항목에 대하여 체크박스로 선택된 값이 저장되는 테이블</a:t>
            </a:r>
            <a:endParaRPr lang="en-US" altLang="ko-KR" dirty="0"/>
          </a:p>
          <a:p>
            <a:r>
              <a:rPr lang="ko-KR" altLang="en-US" dirty="0"/>
              <a:t>그리고 재료 정보를 담고 있는 테이블</a:t>
            </a:r>
            <a:endParaRPr lang="en-US" altLang="ko-KR" dirty="0"/>
          </a:p>
          <a:p>
            <a:r>
              <a:rPr lang="ko-KR" altLang="en-US" dirty="0"/>
              <a:t>마지막으로 요리 순서에 대하여 적을 수 있는 테이블이죠 </a:t>
            </a:r>
            <a:r>
              <a:rPr lang="en-US" altLang="ko-KR" dirty="0"/>
              <a:t>! </a:t>
            </a:r>
          </a:p>
          <a:p>
            <a:endParaRPr lang="en-US" altLang="ko-KR" dirty="0"/>
          </a:p>
          <a:p>
            <a:r>
              <a:rPr lang="ko-KR" altLang="en-US" dirty="0"/>
              <a:t>하나의 테이블을 사용하는 것이 아닌 분리한 이유를 간략히 설명하자면 </a:t>
            </a:r>
            <a:endParaRPr lang="en-US" altLang="ko-KR" dirty="0"/>
          </a:p>
          <a:p>
            <a:r>
              <a:rPr lang="ko-KR" altLang="en-US" dirty="0"/>
              <a:t>먼저 체크박스 값은 나중에 레시피를 검색할 때 이 값을 이용하기에 자주 </a:t>
            </a:r>
            <a:r>
              <a:rPr lang="en-US" altLang="ko-KR" dirty="0"/>
              <a:t>SELECT </a:t>
            </a:r>
            <a:r>
              <a:rPr lang="ko-KR" altLang="en-US" dirty="0"/>
              <a:t>처리가 필요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재료 테이블과 요리순서 테이블은 레시피 등록을 할 때 </a:t>
            </a:r>
            <a:r>
              <a:rPr lang="en-US" altLang="ko-KR" dirty="0"/>
              <a:t>JS </a:t>
            </a:r>
            <a:r>
              <a:rPr lang="ko-KR" altLang="en-US" dirty="0"/>
              <a:t>처리로 무한정으로 만들 수 있어요 </a:t>
            </a:r>
            <a:endParaRPr lang="en-US" altLang="ko-KR" dirty="0"/>
          </a:p>
          <a:p>
            <a:r>
              <a:rPr lang="ko-KR" altLang="en-US" dirty="0"/>
              <a:t>그래서 따로 재료 테이블과 요리 순서 테이블을 만들었습니다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이렇게 처리된 데이터는 </a:t>
            </a: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0C0CDBB-57C2-4675-B54D-90142CA40893}" type="slidenum">
              <a:rPr lang="ko-KR" altLang="en-US" smtClean="0"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2156820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페이지 초기화 시 카테고리 테이블에서 데이터를 </a:t>
            </a:r>
            <a:r>
              <a:rPr lang="ko-KR" altLang="en-US" dirty="0" err="1"/>
              <a:t>뿌려줌으로써</a:t>
            </a:r>
            <a:r>
              <a:rPr lang="ko-KR" altLang="en-US" dirty="0"/>
              <a:t> 보여진다</a:t>
            </a:r>
            <a:r>
              <a:rPr lang="en-US" altLang="ko-KR" dirty="0"/>
              <a:t>. </a:t>
            </a:r>
          </a:p>
          <a:p>
            <a:r>
              <a:rPr lang="en-US" altLang="ko-KR" dirty="0"/>
              <a:t>JS</a:t>
            </a:r>
            <a:r>
              <a:rPr lang="ko-KR" altLang="en-US" dirty="0"/>
              <a:t>처리로 체크박스를 클릭하면 결과창에 뜬다</a:t>
            </a:r>
            <a:r>
              <a:rPr lang="en-US" altLang="ko-KR" dirty="0"/>
              <a:t>. </a:t>
            </a:r>
            <a:r>
              <a:rPr lang="ko-KR" altLang="en-US" dirty="0"/>
              <a:t>결과창에서 삭제를 할 수도 있다</a:t>
            </a:r>
            <a:r>
              <a:rPr lang="en-US" altLang="ko-KR" dirty="0"/>
              <a:t>. </a:t>
            </a:r>
          </a:p>
          <a:p>
            <a:endParaRPr lang="en-US" altLang="ko-KR" dirty="0"/>
          </a:p>
          <a:p>
            <a:r>
              <a:rPr lang="ko-KR" altLang="en-US" dirty="0" err="1"/>
              <a:t>결과창</a:t>
            </a:r>
            <a:r>
              <a:rPr lang="ko-KR" altLang="en-US" dirty="0"/>
              <a:t> 값에 따라 레시피 목록이 달라진다</a:t>
            </a:r>
            <a:r>
              <a:rPr lang="en-US" altLang="ko-KR" dirty="0"/>
              <a:t>. 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0C0CDBB-57C2-4675-B54D-90142CA40893}" type="slidenum">
              <a:rPr lang="ko-KR" altLang="en-US" smtClean="0"/>
              <a:t>14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7612234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0C0CDBB-57C2-4675-B54D-90142CA40893}" type="slidenum">
              <a:rPr lang="ko-KR" altLang="en-US" smtClean="0"/>
              <a:t>15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4686093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페이지 초기화 시 카테고리 테이블에서 데이터를 </a:t>
            </a:r>
            <a:r>
              <a:rPr lang="ko-KR" altLang="en-US" dirty="0" err="1"/>
              <a:t>뿌려줌으로써</a:t>
            </a:r>
            <a:r>
              <a:rPr lang="ko-KR" altLang="en-US" dirty="0"/>
              <a:t> 보여진다</a:t>
            </a:r>
            <a:r>
              <a:rPr lang="en-US" altLang="ko-KR" dirty="0"/>
              <a:t>. 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0C0CDBB-57C2-4675-B54D-90142CA40893}" type="slidenum">
              <a:rPr lang="ko-KR" altLang="en-US" smtClean="0"/>
              <a:t>16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9058505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페이지 초기화 시 카테고리 테이블에서 데이터를 </a:t>
            </a:r>
            <a:r>
              <a:rPr lang="ko-KR" altLang="en-US" dirty="0" err="1"/>
              <a:t>뿌려줌으로써</a:t>
            </a:r>
            <a:r>
              <a:rPr lang="ko-KR" altLang="en-US" dirty="0"/>
              <a:t> 보여진다</a:t>
            </a:r>
            <a:r>
              <a:rPr lang="en-US" altLang="ko-KR" dirty="0"/>
              <a:t>. 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0C0CDBB-57C2-4675-B54D-90142CA40893}" type="slidenum">
              <a:rPr lang="ko-KR" altLang="en-US" smtClean="0"/>
              <a:t>17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1869324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레시피 등록페이지에서 저장했던 테이블과 멤버테이블을 이용하여 상세보기 창에 불러와 보여준다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후기 부문에서는 </a:t>
            </a:r>
            <a:r>
              <a:rPr lang="en-US" altLang="ko-KR" dirty="0"/>
              <a:t>AJAX </a:t>
            </a:r>
            <a:r>
              <a:rPr lang="ko-KR" altLang="en-US" dirty="0"/>
              <a:t>처리를 통해 </a:t>
            </a:r>
            <a:r>
              <a:rPr lang="ko-KR" altLang="en-US" dirty="0" err="1"/>
              <a:t>더보기</a:t>
            </a:r>
            <a:r>
              <a:rPr lang="ko-KR" altLang="en-US" dirty="0"/>
              <a:t> 클릭 시 한번에 </a:t>
            </a:r>
            <a:r>
              <a:rPr lang="en-US" altLang="ko-KR" dirty="0"/>
              <a:t>3</a:t>
            </a:r>
            <a:r>
              <a:rPr lang="ko-KR" altLang="en-US" dirty="0"/>
              <a:t>개씩 출력 </a:t>
            </a:r>
            <a:endParaRPr lang="en-US" altLang="ko-KR" dirty="0"/>
          </a:p>
          <a:p>
            <a:r>
              <a:rPr lang="ko-KR" altLang="en-US" dirty="0"/>
              <a:t>로그인 계정이 후기 작성자인 경우</a:t>
            </a:r>
            <a:r>
              <a:rPr lang="en-US" altLang="ko-KR" dirty="0"/>
              <a:t>, </a:t>
            </a:r>
            <a:r>
              <a:rPr lang="ko-KR" altLang="en-US" dirty="0"/>
              <a:t>수정 삭제 버튼이 추가적 출력 </a:t>
            </a:r>
            <a:endParaRPr lang="en-US" altLang="ko-KR" dirty="0"/>
          </a:p>
          <a:p>
            <a:r>
              <a:rPr lang="ko-KR" altLang="en-US" dirty="0" err="1"/>
              <a:t>별점은</a:t>
            </a:r>
            <a:r>
              <a:rPr lang="ko-KR" altLang="en-US" dirty="0"/>
              <a:t> </a:t>
            </a:r>
            <a:r>
              <a:rPr lang="en-US" altLang="ko-KR" dirty="0"/>
              <a:t>JS</a:t>
            </a:r>
            <a:r>
              <a:rPr lang="ko-KR" altLang="en-US" dirty="0"/>
              <a:t>로 처리하였고</a:t>
            </a:r>
            <a:r>
              <a:rPr lang="en-US" altLang="ko-KR" dirty="0"/>
              <a:t>, </a:t>
            </a:r>
            <a:r>
              <a:rPr lang="ko-KR" altLang="en-US" dirty="0"/>
              <a:t>후기에 대한 정보는 후기 테이블에 저장된다</a:t>
            </a:r>
            <a:r>
              <a:rPr lang="en-US" altLang="ko-KR" dirty="0"/>
              <a:t>. </a:t>
            </a:r>
          </a:p>
          <a:p>
            <a:endParaRPr lang="en-US" altLang="ko-KR" dirty="0"/>
          </a:p>
          <a:p>
            <a:r>
              <a:rPr lang="ko-KR" altLang="en-US" dirty="0"/>
              <a:t>구독 버튼 클릭 시 해당 레시피 작성자에 대한 모든 레시피가 저장 </a:t>
            </a:r>
            <a:endParaRPr lang="en-US" altLang="ko-KR" dirty="0"/>
          </a:p>
          <a:p>
            <a:r>
              <a:rPr lang="ko-KR" altLang="en-US" dirty="0"/>
              <a:t>스크랩 버튼 클릭 시 해당 레시피만 저장 </a:t>
            </a:r>
            <a:endParaRPr lang="en-US" altLang="ko-KR" dirty="0"/>
          </a:p>
          <a:p>
            <a:r>
              <a:rPr lang="ko-KR" altLang="en-US" dirty="0"/>
              <a:t> 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0C0CDBB-57C2-4675-B54D-90142CA40893}" type="slidenum">
              <a:rPr lang="ko-KR" altLang="en-US" smtClean="0"/>
              <a:t>18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6141433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레시피 등록페이지에서 저장했던 테이블과 멤버테이블을 이용하여 상세보기 창에 불러와 보여준다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후기 부문에서는 </a:t>
            </a:r>
            <a:r>
              <a:rPr lang="en-US" altLang="ko-KR" dirty="0"/>
              <a:t>AJAX </a:t>
            </a:r>
            <a:r>
              <a:rPr lang="ko-KR" altLang="en-US" dirty="0"/>
              <a:t>처리를 통해 </a:t>
            </a:r>
            <a:r>
              <a:rPr lang="ko-KR" altLang="en-US" dirty="0" err="1"/>
              <a:t>더보기</a:t>
            </a:r>
            <a:r>
              <a:rPr lang="ko-KR" altLang="en-US" dirty="0"/>
              <a:t> 클릭 시 한번에 </a:t>
            </a:r>
            <a:r>
              <a:rPr lang="en-US" altLang="ko-KR" dirty="0"/>
              <a:t>3</a:t>
            </a:r>
            <a:r>
              <a:rPr lang="ko-KR" altLang="en-US" dirty="0"/>
              <a:t>개씩 출력 </a:t>
            </a:r>
            <a:endParaRPr lang="en-US" altLang="ko-KR" dirty="0"/>
          </a:p>
          <a:p>
            <a:r>
              <a:rPr lang="ko-KR" altLang="en-US" dirty="0"/>
              <a:t>로그인 계정이 후기 작성자인 경우</a:t>
            </a:r>
            <a:r>
              <a:rPr lang="en-US" altLang="ko-KR" dirty="0"/>
              <a:t>, </a:t>
            </a:r>
            <a:r>
              <a:rPr lang="ko-KR" altLang="en-US" dirty="0"/>
              <a:t>수정 삭제 버튼이 추가적 출력 </a:t>
            </a:r>
            <a:endParaRPr lang="en-US" altLang="ko-KR" dirty="0"/>
          </a:p>
          <a:p>
            <a:r>
              <a:rPr lang="ko-KR" altLang="en-US" dirty="0" err="1"/>
              <a:t>별점은</a:t>
            </a:r>
            <a:r>
              <a:rPr lang="ko-KR" altLang="en-US" dirty="0"/>
              <a:t> </a:t>
            </a:r>
            <a:r>
              <a:rPr lang="en-US" altLang="ko-KR" dirty="0"/>
              <a:t>JS</a:t>
            </a:r>
            <a:r>
              <a:rPr lang="ko-KR" altLang="en-US" dirty="0"/>
              <a:t>로 처리하였고</a:t>
            </a:r>
            <a:r>
              <a:rPr lang="en-US" altLang="ko-KR" dirty="0"/>
              <a:t>, </a:t>
            </a:r>
            <a:r>
              <a:rPr lang="ko-KR" altLang="en-US" dirty="0"/>
              <a:t>후기에 대한 정보는 후기 테이블에 저장된다</a:t>
            </a:r>
            <a:r>
              <a:rPr lang="en-US" altLang="ko-KR" dirty="0"/>
              <a:t>. </a:t>
            </a:r>
          </a:p>
          <a:p>
            <a:endParaRPr lang="en-US" altLang="ko-KR" dirty="0"/>
          </a:p>
          <a:p>
            <a:r>
              <a:rPr lang="ko-KR" altLang="en-US" dirty="0"/>
              <a:t>구독 버튼 클릭 시 해당 레시피 작성자에 대한 모든 레시피가 저장 </a:t>
            </a:r>
            <a:endParaRPr lang="en-US" altLang="ko-KR" dirty="0"/>
          </a:p>
          <a:p>
            <a:r>
              <a:rPr lang="ko-KR" altLang="en-US" dirty="0"/>
              <a:t>스크랩 버튼 클릭 시 해당 레시피만 저장 </a:t>
            </a:r>
            <a:endParaRPr lang="en-US" altLang="ko-KR" dirty="0"/>
          </a:p>
          <a:p>
            <a:r>
              <a:rPr lang="ko-KR" altLang="en-US" dirty="0"/>
              <a:t> 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0C0CDBB-57C2-4675-B54D-90142CA40893}" type="slidenum">
              <a:rPr lang="ko-KR" altLang="en-US" smtClean="0"/>
              <a:t>19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99916247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0C0CDBB-57C2-4675-B54D-90142CA40893}" type="slidenum">
              <a:rPr lang="ko-KR" altLang="en-US" smtClean="0"/>
              <a:t>20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3364508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0C0CDBB-57C2-4675-B54D-90142CA40893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62251899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0C0CDBB-57C2-4675-B54D-90142CA40893}" type="slidenum">
              <a:rPr lang="ko-KR" altLang="en-US" smtClean="0"/>
              <a:t>21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50046226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0C0CDBB-57C2-4675-B54D-90142CA40893}" type="slidenum">
              <a:rPr lang="ko-KR" altLang="en-US" smtClean="0"/>
              <a:t>22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96366328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0C0CDBB-57C2-4675-B54D-90142CA40893}" type="slidenum">
              <a:rPr lang="ko-KR" altLang="en-US" smtClean="0"/>
              <a:t>23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24995646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0C0CDBB-57C2-4675-B54D-90142CA40893}" type="slidenum">
              <a:rPr lang="ko-KR" altLang="en-US" smtClean="0"/>
              <a:t>24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7351316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 dirty="0"/>
              <a:t>최근 코로나</a:t>
            </a:r>
            <a:r>
              <a:rPr lang="en-US" altLang="ko-KR" dirty="0"/>
              <a:t>19</a:t>
            </a:r>
            <a:r>
              <a:rPr lang="ko-KR" altLang="en-US" dirty="0"/>
              <a:t>로 인한 </a:t>
            </a:r>
            <a:r>
              <a:rPr lang="ko-KR" altLang="en-US" dirty="0" err="1"/>
              <a:t>언택트</a:t>
            </a:r>
            <a:r>
              <a:rPr lang="ko-KR" altLang="en-US" dirty="0"/>
              <a:t> 시대에 집에 있는 시간이 늘어나고</a:t>
            </a:r>
            <a:r>
              <a:rPr lang="en-US" altLang="ko-KR" dirty="0"/>
              <a:t>,</a:t>
            </a:r>
            <a:r>
              <a:rPr lang="ko-KR" altLang="en-US" dirty="0"/>
              <a:t> 밖에서 식사를 하는 불안감이 증가하여</a:t>
            </a:r>
            <a:r>
              <a:rPr lang="en-US" altLang="ko-KR" dirty="0"/>
              <a:t>,</a:t>
            </a:r>
            <a:r>
              <a:rPr lang="ko-KR" altLang="en-US" dirty="0"/>
              <a:t> 전보다 많은 사람들이 </a:t>
            </a:r>
            <a:r>
              <a:rPr lang="ko-KR" altLang="en-US" dirty="0" err="1"/>
              <a:t>집밥을</a:t>
            </a:r>
            <a:r>
              <a:rPr lang="ko-KR" altLang="en-US" dirty="0"/>
              <a:t> 먹는 식탁으로 돌아갔습니다</a:t>
            </a:r>
            <a:r>
              <a:rPr lang="en-US" altLang="ko-KR" dirty="0"/>
              <a:t>.</a:t>
            </a:r>
          </a:p>
          <a:p>
            <a:pPr lvl="0">
              <a:defRPr/>
            </a:pPr>
            <a:r>
              <a:rPr lang="ko-KR" altLang="en-US" dirty="0"/>
              <a:t>기사에 의하면</a:t>
            </a:r>
            <a:r>
              <a:rPr lang="en-US" altLang="ko-KR" dirty="0"/>
              <a:t>,</a:t>
            </a:r>
            <a:r>
              <a:rPr lang="ko-KR" altLang="en-US" dirty="0"/>
              <a:t> 세끼 모두 </a:t>
            </a:r>
            <a:r>
              <a:rPr lang="ko-KR" altLang="en-US" dirty="0" err="1"/>
              <a:t>집밥을</a:t>
            </a:r>
            <a:r>
              <a:rPr lang="ko-KR" altLang="en-US" dirty="0"/>
              <a:t> 먹는다는 응답자가 지난해 같은 기간보다 </a:t>
            </a:r>
            <a:r>
              <a:rPr lang="en-US" altLang="ko-KR" dirty="0"/>
              <a:t>1000</a:t>
            </a:r>
            <a:r>
              <a:rPr lang="ko-KR" altLang="en-US" dirty="0"/>
              <a:t>명을 대상으로 조사 </a:t>
            </a:r>
            <a:r>
              <a:rPr lang="ko-KR" altLang="en-US" dirty="0" err="1"/>
              <a:t>했을때</a:t>
            </a:r>
            <a:r>
              <a:rPr lang="ko-KR" altLang="en-US" dirty="0"/>
              <a:t> </a:t>
            </a:r>
            <a:r>
              <a:rPr lang="en-US" altLang="ko-KR" dirty="0"/>
              <a:t>3.5%</a:t>
            </a:r>
            <a:r>
              <a:rPr lang="ko-KR" altLang="en-US" dirty="0"/>
              <a:t> 증가했다고 합니다</a:t>
            </a:r>
            <a:r>
              <a:rPr lang="en-US" altLang="ko-KR" dirty="0"/>
              <a:t>.</a:t>
            </a:r>
          </a:p>
          <a:p>
            <a:pPr lvl="0">
              <a:defRPr/>
            </a:pPr>
            <a:endParaRPr lang="ko-KR" altLang="en-US" dirty="0"/>
          </a:p>
          <a:p>
            <a:pPr lvl="0">
              <a:defRPr/>
            </a:pPr>
            <a:r>
              <a:rPr lang="ko-KR" altLang="en-US" dirty="0"/>
              <a:t>요리를 </a:t>
            </a:r>
            <a:r>
              <a:rPr lang="ko-KR" altLang="en-US" dirty="0" err="1"/>
              <a:t>하는것이</a:t>
            </a:r>
            <a:r>
              <a:rPr lang="ko-KR" altLang="en-US" dirty="0"/>
              <a:t> 즐겁고</a:t>
            </a:r>
            <a:r>
              <a:rPr lang="en-US" altLang="ko-KR" dirty="0"/>
              <a:t>,</a:t>
            </a:r>
            <a:r>
              <a:rPr lang="ko-KR" altLang="en-US" dirty="0"/>
              <a:t> 잘 하는 사람이 있는 반면</a:t>
            </a:r>
            <a:r>
              <a:rPr lang="en-US" altLang="ko-KR" dirty="0"/>
              <a:t>,</a:t>
            </a:r>
            <a:r>
              <a:rPr lang="ko-KR" altLang="en-US" dirty="0"/>
              <a:t> 요리가 어렵고</a:t>
            </a:r>
            <a:r>
              <a:rPr lang="en-US" altLang="ko-KR" dirty="0"/>
              <a:t>,</a:t>
            </a:r>
            <a:r>
              <a:rPr lang="ko-KR" altLang="en-US" dirty="0"/>
              <a:t> 막막한 사람도 있습니다</a:t>
            </a:r>
            <a:r>
              <a:rPr lang="en-US" altLang="ko-KR" dirty="0"/>
              <a:t>.</a:t>
            </a:r>
          </a:p>
          <a:p>
            <a:pPr lvl="0">
              <a:defRPr/>
            </a:pPr>
            <a:r>
              <a:rPr lang="ko-KR" altLang="en-US" dirty="0"/>
              <a:t>막막한 사람들은 요리를 </a:t>
            </a:r>
            <a:r>
              <a:rPr lang="ko-KR" altLang="en-US" dirty="0" err="1"/>
              <a:t>할때</a:t>
            </a:r>
            <a:r>
              <a:rPr lang="ko-KR" altLang="en-US" dirty="0"/>
              <a:t> 어떠한 매개체를 참고를 </a:t>
            </a:r>
            <a:r>
              <a:rPr lang="ko-KR" altLang="en-US" dirty="0" err="1"/>
              <a:t>하게되는데</a:t>
            </a:r>
            <a:r>
              <a:rPr lang="en-US" altLang="ko-KR" dirty="0"/>
              <a:t>,</a:t>
            </a:r>
          </a:p>
          <a:p>
            <a:pPr lvl="0">
              <a:defRPr/>
            </a:pPr>
            <a:r>
              <a:rPr lang="ko-KR" altLang="en-US" dirty="0"/>
              <a:t>대표적으로 최근 백종원 선생님이 하는 </a:t>
            </a:r>
            <a:r>
              <a:rPr lang="ko-KR" altLang="en-US" dirty="0" err="1"/>
              <a:t>집밥</a:t>
            </a:r>
            <a:r>
              <a:rPr lang="ko-KR" altLang="en-US" dirty="0"/>
              <a:t> </a:t>
            </a:r>
            <a:r>
              <a:rPr lang="ko-KR" altLang="en-US" dirty="0" err="1"/>
              <a:t>백선생</a:t>
            </a:r>
            <a:r>
              <a:rPr lang="en-US" altLang="ko-KR" dirty="0"/>
              <a:t>,</a:t>
            </a:r>
            <a:r>
              <a:rPr lang="ko-KR" altLang="en-US" dirty="0"/>
              <a:t> </a:t>
            </a:r>
            <a:r>
              <a:rPr lang="ko-KR" altLang="en-US" dirty="0" err="1"/>
              <a:t>백파더</a:t>
            </a:r>
            <a:r>
              <a:rPr lang="ko-KR" altLang="en-US" dirty="0"/>
              <a:t> 등 </a:t>
            </a:r>
            <a:r>
              <a:rPr lang="ko-KR" altLang="en-US" dirty="0" err="1"/>
              <a:t>쿡방같은것들이</a:t>
            </a:r>
            <a:r>
              <a:rPr lang="ko-KR" altLang="en-US" dirty="0"/>
              <a:t> 있다고 생각합니다</a:t>
            </a:r>
            <a:r>
              <a:rPr lang="en-US" altLang="ko-KR" dirty="0"/>
              <a:t>.</a:t>
            </a: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0C0CDBB-57C2-4675-B54D-90142CA40893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0690020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 dirty="0"/>
              <a:t>한가지 예로 네이버에 </a:t>
            </a:r>
            <a:r>
              <a:rPr lang="en-US" altLang="ko-KR" dirty="0"/>
              <a:t>‘</a:t>
            </a:r>
            <a:r>
              <a:rPr lang="ko-KR" altLang="en-US" dirty="0"/>
              <a:t> 백종원 제육볶음 </a:t>
            </a:r>
            <a:r>
              <a:rPr lang="en-US" altLang="ko-KR" dirty="0"/>
              <a:t>‘</a:t>
            </a:r>
            <a:r>
              <a:rPr lang="ko-KR" altLang="en-US" dirty="0"/>
              <a:t> 레시피를 검색해봤습니다</a:t>
            </a:r>
            <a:r>
              <a:rPr lang="en-US" altLang="ko-KR" dirty="0"/>
              <a:t>.</a:t>
            </a:r>
          </a:p>
          <a:p>
            <a:pPr lvl="0">
              <a:defRPr/>
            </a:pPr>
            <a:r>
              <a:rPr lang="ko-KR" altLang="en-US" dirty="0"/>
              <a:t>요리를 위해 레시피 검색을 해본 분 들이라면 다 </a:t>
            </a:r>
            <a:r>
              <a:rPr lang="ko-KR" altLang="en-US" dirty="0" err="1"/>
              <a:t>공감하실텐대</a:t>
            </a:r>
            <a:r>
              <a:rPr lang="en-US" altLang="ko-KR" dirty="0"/>
              <a:t>,</a:t>
            </a:r>
            <a:r>
              <a:rPr lang="ko-KR" altLang="en-US" dirty="0"/>
              <a:t> 만든 사람의 개인적 입맛과 취향으로 인해 레시피마다 조금씩 차이가 있고</a:t>
            </a:r>
            <a:r>
              <a:rPr lang="en-US" altLang="ko-KR" dirty="0"/>
              <a:t>,</a:t>
            </a:r>
            <a:r>
              <a:rPr lang="ko-KR" altLang="en-US" dirty="0"/>
              <a:t> 그 차이로 인해 맛이 달라질 수 있습니다</a:t>
            </a:r>
            <a:r>
              <a:rPr lang="en-US" altLang="ko-KR" dirty="0"/>
              <a:t>.</a:t>
            </a:r>
          </a:p>
          <a:p>
            <a:pPr lvl="0">
              <a:defRPr/>
            </a:pPr>
            <a:r>
              <a:rPr lang="ko-KR" altLang="en-US" dirty="0"/>
              <a:t>어떤 사람은 백종원의 입맛을 믿고 </a:t>
            </a:r>
            <a:r>
              <a:rPr lang="ko-KR" altLang="en-US" dirty="0" err="1"/>
              <a:t>오피셜한</a:t>
            </a:r>
            <a:r>
              <a:rPr lang="ko-KR" altLang="en-US" dirty="0"/>
              <a:t> 백종원의 레시피를 찾는 사람이 있고</a:t>
            </a:r>
            <a:r>
              <a:rPr lang="en-US" altLang="ko-KR" dirty="0"/>
              <a:t>,</a:t>
            </a:r>
            <a:r>
              <a:rPr lang="ko-KR" altLang="en-US" dirty="0"/>
              <a:t> 어떤 사람은 자신의 입맛에 맞았던 레시피를 커뮤니티를 뒤져서 찾는 사람도 있습니다</a:t>
            </a:r>
            <a:r>
              <a:rPr lang="en-US" altLang="ko-KR" dirty="0"/>
              <a:t>.</a:t>
            </a:r>
          </a:p>
          <a:p>
            <a:pPr lvl="0">
              <a:defRPr/>
            </a:pPr>
            <a:endParaRPr lang="en-US" altLang="ko-KR" dirty="0"/>
          </a:p>
          <a:p>
            <a:pPr lvl="0">
              <a:defRPr/>
            </a:pPr>
            <a:r>
              <a:rPr lang="ko-KR" altLang="en-US" dirty="0"/>
              <a:t>저희는 이러한 불편을 해소하고자 커뮤니티</a:t>
            </a:r>
            <a:r>
              <a:rPr lang="en-US" altLang="ko-KR" dirty="0"/>
              <a:t>,</a:t>
            </a:r>
            <a:r>
              <a:rPr lang="ko-KR" altLang="en-US" dirty="0"/>
              <a:t> 유투브 같은 플랫폼에서 돌아다니는 레시피를 </a:t>
            </a:r>
            <a:r>
              <a:rPr lang="en-US" altLang="ko-KR" dirty="0"/>
              <a:t>‘</a:t>
            </a:r>
            <a:r>
              <a:rPr lang="ko-KR" altLang="en-US" dirty="0"/>
              <a:t> 차별화 </a:t>
            </a:r>
            <a:r>
              <a:rPr lang="en-US" altLang="ko-KR" dirty="0"/>
              <a:t>‘</a:t>
            </a:r>
            <a:r>
              <a:rPr lang="ko-KR" altLang="en-US" dirty="0"/>
              <a:t> </a:t>
            </a:r>
            <a:r>
              <a:rPr lang="en-US" altLang="ko-KR" dirty="0"/>
              <a:t>,</a:t>
            </a:r>
            <a:r>
              <a:rPr lang="ko-KR" altLang="en-US" dirty="0"/>
              <a:t> </a:t>
            </a:r>
            <a:r>
              <a:rPr lang="en-US" altLang="ko-KR" dirty="0"/>
              <a:t>‘</a:t>
            </a:r>
            <a:r>
              <a:rPr lang="ko-KR" altLang="en-US" dirty="0"/>
              <a:t>맞춤화</a:t>
            </a:r>
            <a:r>
              <a:rPr lang="en-US" altLang="ko-KR" dirty="0"/>
              <a:t>’</a:t>
            </a:r>
            <a:r>
              <a:rPr lang="ko-KR" altLang="en-US" dirty="0"/>
              <a:t> 하여 데이터를 모으고</a:t>
            </a:r>
            <a:r>
              <a:rPr lang="en-US" altLang="ko-KR" dirty="0"/>
              <a:t>,</a:t>
            </a:r>
            <a:r>
              <a:rPr lang="ko-KR" altLang="en-US" dirty="0"/>
              <a:t> 사용자가 조금 더 손쉽게 요리를 접할 수 있고</a:t>
            </a:r>
          </a:p>
          <a:p>
            <a:pPr lvl="0">
              <a:defRPr/>
            </a:pPr>
            <a:r>
              <a:rPr lang="ko-KR" altLang="en-US" dirty="0"/>
              <a:t>또한</a:t>
            </a:r>
            <a:r>
              <a:rPr lang="en-US" altLang="ko-KR" dirty="0"/>
              <a:t>,</a:t>
            </a:r>
            <a:r>
              <a:rPr lang="ko-KR" altLang="en-US" dirty="0"/>
              <a:t> 요리 실력이 향상될 수 있도록 도울 수 있는 웹인 </a:t>
            </a:r>
            <a:r>
              <a:rPr lang="en-US" altLang="ko-KR" dirty="0"/>
              <a:t>‘</a:t>
            </a:r>
            <a:r>
              <a:rPr lang="ko-KR" altLang="en-US" dirty="0"/>
              <a:t>요리 조리</a:t>
            </a:r>
            <a:r>
              <a:rPr lang="en-US" altLang="ko-KR" dirty="0"/>
              <a:t>’</a:t>
            </a:r>
            <a:r>
              <a:rPr lang="ko-KR" altLang="en-US" dirty="0"/>
              <a:t> 를 생각 하게 되었습니다</a:t>
            </a:r>
            <a:r>
              <a:rPr lang="en-US" altLang="ko-KR" dirty="0"/>
              <a:t>.</a:t>
            </a: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0C0CDBB-57C2-4675-B54D-90142CA40893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874011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 dirty="0"/>
              <a:t>저희는 이러한 불편을 해소하고자 커뮤니티</a:t>
            </a:r>
            <a:r>
              <a:rPr lang="en-US" altLang="ko-KR" dirty="0"/>
              <a:t>,</a:t>
            </a:r>
            <a:r>
              <a:rPr lang="ko-KR" altLang="en-US" dirty="0"/>
              <a:t> 유투브 같은 플랫폼에서 돌아다니는 레시피를 </a:t>
            </a:r>
            <a:r>
              <a:rPr lang="en-US" altLang="ko-KR" dirty="0"/>
              <a:t>‘</a:t>
            </a:r>
            <a:r>
              <a:rPr lang="ko-KR" altLang="en-US" dirty="0"/>
              <a:t> 차별화 </a:t>
            </a:r>
            <a:r>
              <a:rPr lang="en-US" altLang="ko-KR" dirty="0"/>
              <a:t>‘</a:t>
            </a:r>
            <a:r>
              <a:rPr lang="ko-KR" altLang="en-US" dirty="0"/>
              <a:t> </a:t>
            </a:r>
            <a:r>
              <a:rPr lang="en-US" altLang="ko-KR" dirty="0"/>
              <a:t>,</a:t>
            </a:r>
            <a:r>
              <a:rPr lang="ko-KR" altLang="en-US" dirty="0"/>
              <a:t> </a:t>
            </a:r>
            <a:r>
              <a:rPr lang="en-US" altLang="ko-KR" dirty="0"/>
              <a:t>‘</a:t>
            </a:r>
            <a:r>
              <a:rPr lang="ko-KR" altLang="en-US" dirty="0"/>
              <a:t>맞춤화</a:t>
            </a:r>
            <a:r>
              <a:rPr lang="en-US" altLang="ko-KR" dirty="0"/>
              <a:t>’</a:t>
            </a:r>
            <a:r>
              <a:rPr lang="ko-KR" altLang="en-US" dirty="0"/>
              <a:t> 하여 데이터를 모으고</a:t>
            </a:r>
            <a:r>
              <a:rPr lang="en-US" altLang="ko-KR" dirty="0"/>
              <a:t>,</a:t>
            </a:r>
            <a:r>
              <a:rPr lang="ko-KR" altLang="en-US" dirty="0"/>
              <a:t> </a:t>
            </a:r>
            <a:endParaRPr lang="en-US" altLang="ko-KR" dirty="0"/>
          </a:p>
          <a:p>
            <a:pPr lvl="0">
              <a:defRPr/>
            </a:pPr>
            <a:r>
              <a:rPr lang="ko-KR" altLang="en-US" dirty="0"/>
              <a:t>사용자가 조금 더 손쉽게 요리를 접할 수 있고</a:t>
            </a:r>
          </a:p>
          <a:p>
            <a:pPr lvl="0">
              <a:defRPr/>
            </a:pPr>
            <a:r>
              <a:rPr lang="ko-KR" altLang="en-US" dirty="0"/>
              <a:t>또한</a:t>
            </a:r>
            <a:r>
              <a:rPr lang="en-US" altLang="ko-KR" dirty="0"/>
              <a:t>,</a:t>
            </a:r>
            <a:r>
              <a:rPr lang="ko-KR" altLang="en-US" dirty="0"/>
              <a:t> 요리 실력이 향상될 수 있도록</a:t>
            </a:r>
            <a:endParaRPr lang="en-US" altLang="ko-KR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0C0CDBB-57C2-4675-B54D-90142CA40893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640164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0C0CDBB-57C2-4675-B54D-90142CA40893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8418518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1. </a:t>
            </a:r>
            <a:r>
              <a:rPr lang="ko-KR" altLang="en-US" dirty="0"/>
              <a:t>로그인을 하고 레시피 등록을 할 수 있다</a:t>
            </a:r>
            <a:r>
              <a:rPr lang="en-US" altLang="ko-KR" dirty="0"/>
              <a:t>. </a:t>
            </a:r>
          </a:p>
          <a:p>
            <a:r>
              <a:rPr lang="en-US" altLang="ko-KR" dirty="0"/>
              <a:t>2. </a:t>
            </a:r>
            <a:r>
              <a:rPr lang="ko-KR" altLang="en-US" dirty="0"/>
              <a:t>정보 수정 페이지 추가 </a:t>
            </a:r>
            <a:endParaRPr lang="en-US" altLang="ko-KR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0C0CDBB-57C2-4675-B54D-90142CA40893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7718125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1. </a:t>
            </a:r>
            <a:r>
              <a:rPr lang="ko-KR" altLang="en-US" dirty="0"/>
              <a:t>로그인을 하고 레시피 등록을 할 수 있다</a:t>
            </a:r>
            <a:r>
              <a:rPr lang="en-US" altLang="ko-KR" dirty="0"/>
              <a:t>. </a:t>
            </a:r>
          </a:p>
          <a:p>
            <a:r>
              <a:rPr lang="en-US" altLang="ko-KR" dirty="0"/>
              <a:t>2. </a:t>
            </a:r>
            <a:r>
              <a:rPr lang="ko-KR" altLang="en-US" dirty="0"/>
              <a:t>정보 수정 페이지 추가 </a:t>
            </a:r>
            <a:endParaRPr lang="en-US" altLang="ko-KR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0C0CDBB-57C2-4675-B54D-90142CA40893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5564344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레시피 페이지의 </a:t>
            </a:r>
            <a:r>
              <a:rPr lang="en-US" altLang="ko-KR" dirty="0"/>
              <a:t>E-R </a:t>
            </a:r>
            <a:r>
              <a:rPr lang="ko-KR" altLang="en-US" dirty="0"/>
              <a:t>다이어그램입니다</a:t>
            </a:r>
            <a:r>
              <a:rPr lang="en-US" altLang="ko-KR" dirty="0"/>
              <a:t>. </a:t>
            </a:r>
          </a:p>
          <a:p>
            <a:r>
              <a:rPr lang="ko-KR" altLang="en-US" dirty="0"/>
              <a:t>세발표기법으로 테이블의 관계를 표시해봤습니다</a:t>
            </a:r>
            <a:r>
              <a:rPr lang="en-US" altLang="ko-KR" dirty="0"/>
              <a:t>. </a:t>
            </a:r>
          </a:p>
          <a:p>
            <a:r>
              <a:rPr lang="ko-KR" altLang="en-US" dirty="0"/>
              <a:t>크게는 레시피 테이블과 멤버테이블이 </a:t>
            </a:r>
            <a:r>
              <a:rPr lang="ko-KR" altLang="en-US" dirty="0" err="1"/>
              <a:t>있구요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레시피 테이블에서 레시피 </a:t>
            </a:r>
            <a:r>
              <a:rPr lang="en-US" altLang="ko-KR" dirty="0"/>
              <a:t>ID</a:t>
            </a:r>
            <a:r>
              <a:rPr lang="ko-KR" altLang="en-US" dirty="0"/>
              <a:t>를 참조하는 부가적인 테이블이 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멤버테이블에서는 나중에 레시피를 구독하거나 스크랩 시 멤버별로 관리하기에 멤버 </a:t>
            </a:r>
            <a:r>
              <a:rPr lang="en-US" altLang="ko-KR" dirty="0"/>
              <a:t>ID</a:t>
            </a:r>
            <a:r>
              <a:rPr lang="ko-KR" altLang="en-US" dirty="0"/>
              <a:t>가 사용된다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테이블에 대한 구체적인 내용은 페이지 설명부분에서 자세히 하겠습니다</a:t>
            </a:r>
            <a:r>
              <a:rPr lang="en-US" altLang="ko-KR" dirty="0"/>
              <a:t>. 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0C0CDBB-57C2-4675-B54D-90142CA40893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8545520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AB56A29-9A88-413B-8DC5-60ACF30EE68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F16C6D12-A71B-4AC1-AA65-CE7BF88CFCC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1D79266-409A-409E-94FE-713FA5888F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B73A65-136F-42F2-BC36-81F886D9B99E}" type="datetimeFigureOut">
              <a:rPr lang="ko-KR" altLang="en-US" smtClean="0"/>
              <a:t>2021-01-14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86FCDFB-8992-4373-AAEB-5D37B1CE74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391E4A9-84FE-4C0B-B429-DDE9901683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AD5E23-85DC-4830-9E21-4DC4B62A1E9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647771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FBAE0FC-CA21-4CE9-8BC3-1EB3F096CB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B9195783-E28E-4B1D-ADF8-AEE4C0F805D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9A356F5-83AD-431D-A5E0-596B1B7548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B73A65-136F-42F2-BC36-81F886D9B99E}" type="datetimeFigureOut">
              <a:rPr lang="ko-KR" altLang="en-US" smtClean="0"/>
              <a:t>2021-01-14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B015DC1-EAC9-46D1-8DA4-566D0BE2D3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9656315-F862-480D-A910-6EB87AF4B5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AD5E23-85DC-4830-9E21-4DC4B62A1E9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140958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24A60958-7C86-4DAA-A494-2AB2F676934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B644C7A0-3DF6-4793-8E53-A16DC951E75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D139A0F-3883-464B-8C3E-51D2D98C61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B73A65-136F-42F2-BC36-81F886D9B99E}" type="datetimeFigureOut">
              <a:rPr lang="ko-KR" altLang="en-US" smtClean="0"/>
              <a:t>2021-01-14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11F658D-5646-4DE5-A12B-1E537585AF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0C4E8A0-E1BA-4853-89FF-1B6AAD0CB8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AD5E23-85DC-4830-9E21-4DC4B62A1E9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054076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6F9B061-ED2A-4CDA-AF7C-DD4D103870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65E4CC5-72AF-4D8A-873F-26C2AB99EF8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5CE8619-DC75-4DA0-A9E6-232C07723C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B73A65-136F-42F2-BC36-81F886D9B99E}" type="datetimeFigureOut">
              <a:rPr lang="ko-KR" altLang="en-US" smtClean="0"/>
              <a:t>2021-01-14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0AA4D3F-4A07-4AF0-A3F4-CE4A52B8C5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8E4ABDB-D1E7-4CA4-BCB4-2EE408778A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AD5E23-85DC-4830-9E21-4DC4B62A1E9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924897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8A9F1C8-0958-4542-95B1-FA15D3DE1F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83CAED9C-B926-45EC-8C7E-D9F8E504385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DE99A64-D515-42B2-9177-184CB754C0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B73A65-136F-42F2-BC36-81F886D9B99E}" type="datetimeFigureOut">
              <a:rPr lang="ko-KR" altLang="en-US" smtClean="0"/>
              <a:t>2021-01-14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FAB1167-C1E2-495F-A5C1-9D35987CA3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CCB43D2-E400-4A6D-B8F4-9306BC5F08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AD5E23-85DC-4830-9E21-4DC4B62A1E9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953499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B5F6B06-C741-4011-9F07-B545A2B30F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1605975-C1BE-4B80-AAC1-FDCE9DE3336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F95E2F7D-E3C0-444C-94BF-2CDF51FF78F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E89C8328-9D32-4ECA-97AF-B8896A7CC8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B73A65-136F-42F2-BC36-81F886D9B99E}" type="datetimeFigureOut">
              <a:rPr lang="ko-KR" altLang="en-US" smtClean="0"/>
              <a:t>2021-01-14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C399DA99-31D7-4352-AE67-F1AB9C5D9C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69FE8A58-3E14-4FEA-822C-8AC5301567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AD5E23-85DC-4830-9E21-4DC4B62A1E9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107487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23C022F-E5BC-4F68-86C8-4A2E51FDE6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FF21E50E-BDCC-4B84-A1CB-DA2F7F0723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F8A8F99B-36D8-4BA5-AB9E-C24FD16CD53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8AD29A1D-1B79-4940-83AB-68558567DA4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ADE1F223-B4ED-4E9D-9133-67912219E8B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18EE1331-33A2-4EE4-8202-FE9AF32DC4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B73A65-136F-42F2-BC36-81F886D9B99E}" type="datetimeFigureOut">
              <a:rPr lang="ko-KR" altLang="en-US" smtClean="0"/>
              <a:t>2021-01-14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8107F22E-AA4E-4B9B-A5F6-F67E9023C3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5870F814-21DC-4EE3-8FEF-8BFAB293A3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AD5E23-85DC-4830-9E21-4DC4B62A1E9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58881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9316974-C2D0-47D0-B3AA-BB248EA192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AB0E2AEA-E5CC-4D4F-A7B2-FE973F0B71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B73A65-136F-42F2-BC36-81F886D9B99E}" type="datetimeFigureOut">
              <a:rPr lang="ko-KR" altLang="en-US" smtClean="0"/>
              <a:t>2021-01-14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D1F6A154-4FE5-4772-A038-398A8E2C66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4712BE0D-A4C2-4452-BB83-2F4D46EDAF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AD5E23-85DC-4830-9E21-4DC4B62A1E9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641964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3FFD95E4-8331-4F73-A5BD-1296C2FD91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B73A65-136F-42F2-BC36-81F886D9B99E}" type="datetimeFigureOut">
              <a:rPr lang="ko-KR" altLang="en-US" smtClean="0"/>
              <a:t>2021-01-14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8D5418A9-C6A9-498F-B3D0-022C9BCC9E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001F8B5F-D0A5-4DB7-9150-84772FE4A2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AD5E23-85DC-4830-9E21-4DC4B62A1E9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233071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5D9ABE7-AEAB-4115-91EC-8EEFE259B7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4462B89-23C2-4FC6-95EA-C1C4A73423F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DC9A99AA-06B7-45C5-ABBF-B121D3E8B61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7AD0C6BE-E308-4A9A-8998-0320360F52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B73A65-136F-42F2-BC36-81F886D9B99E}" type="datetimeFigureOut">
              <a:rPr lang="ko-KR" altLang="en-US" smtClean="0"/>
              <a:t>2021-01-14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665651CA-3B1B-482F-B7F6-5127FD3C5D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7ECF69F3-27B5-44BE-A36E-66DC4F0EBF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AD5E23-85DC-4830-9E21-4DC4B62A1E9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923133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12BF3A5-2A88-4912-8D3C-9C6FB29B87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FE5D0161-2283-4996-BA30-EC1E7416618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1C9A8FBC-DBCF-4D99-8BA8-DB138C7C851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D7CCB013-313F-4738-9463-07E5D1EC78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B73A65-136F-42F2-BC36-81F886D9B99E}" type="datetimeFigureOut">
              <a:rPr lang="ko-KR" altLang="en-US" smtClean="0"/>
              <a:t>2021-01-14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4429BC22-0E0B-4F2A-8F25-EE12BE1E49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A1F2BD08-3F9B-4A59-BE92-A3239F7B82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AD5E23-85DC-4830-9E21-4DC4B62A1E9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6030824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16D7255F-AD4F-4461-A0EF-198F5ABC3B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0380B0EA-A371-4BE0-9DB0-E5971C10E98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FBB240E-B3A9-44C4-8A60-50E0370984A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7B73A65-136F-42F2-BC36-81F886D9B99E}" type="datetimeFigureOut">
              <a:rPr lang="ko-KR" altLang="en-US" smtClean="0"/>
              <a:t>2021-01-14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3687057-9C62-440B-960E-546ACE8255F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7C9CD7F-4A75-47CA-8392-3164B2BFFFC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2AD5E23-85DC-4830-9E21-4DC4B62A1E9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498232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6.png"/><Relationship Id="rId4" Type="http://schemas.microsoft.com/office/2007/relationships/hdphoto" Target="../media/hdphoto1.wdp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7.png"/><Relationship Id="rId4" Type="http://schemas.microsoft.com/office/2007/relationships/hdphoto" Target="../media/hdphoto1.wdp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20.png"/><Relationship Id="rId4" Type="http://schemas.openxmlformats.org/officeDocument/2006/relationships/notesSlide" Target="../notesSlides/notesSlide19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2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6.png"/><Relationship Id="rId5" Type="http://schemas.openxmlformats.org/officeDocument/2006/relationships/image" Target="../media/image25.png"/><Relationship Id="rId4" Type="http://schemas.openxmlformats.org/officeDocument/2006/relationships/image" Target="../media/image24.png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8B8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" name="그룹 24">
            <a:extLst>
              <a:ext uri="{FF2B5EF4-FFF2-40B4-BE49-F238E27FC236}">
                <a16:creationId xmlns:a16="http://schemas.microsoft.com/office/drawing/2014/main" id="{4FDD9F79-BD8B-42B3-8BD8-2468E236F4C9}"/>
              </a:ext>
            </a:extLst>
          </p:cNvPr>
          <p:cNvGrpSpPr/>
          <p:nvPr/>
        </p:nvGrpSpPr>
        <p:grpSpPr>
          <a:xfrm>
            <a:off x="2678887" y="2225524"/>
            <a:ext cx="7242533" cy="1794408"/>
            <a:chOff x="2678887" y="2225524"/>
            <a:chExt cx="7242533" cy="1794408"/>
          </a:xfrm>
        </p:grpSpPr>
        <p:pic>
          <p:nvPicPr>
            <p:cNvPr id="22" name="그림 21">
              <a:extLst>
                <a:ext uri="{FF2B5EF4-FFF2-40B4-BE49-F238E27FC236}">
                  <a16:creationId xmlns:a16="http://schemas.microsoft.com/office/drawing/2014/main" id="{1AB37410-BD17-4864-9D36-4F97E37E4B9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7380514" y="2225524"/>
              <a:ext cx="2540906" cy="1632858"/>
            </a:xfrm>
            <a:prstGeom prst="rect">
              <a:avLst/>
            </a:prstGeom>
          </p:spPr>
        </p:pic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D81A2438-9DD5-4B3E-AD39-6912D5A012A1}"/>
                </a:ext>
              </a:extLst>
            </p:cNvPr>
            <p:cNvSpPr txBox="1"/>
            <p:nvPr/>
          </p:nvSpPr>
          <p:spPr>
            <a:xfrm>
              <a:off x="2678887" y="2225524"/>
              <a:ext cx="1951175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0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요리 정보 플랫폼</a:t>
              </a: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4D269052-5F2D-4D35-9F4A-2B6FE5213055}"/>
                </a:ext>
              </a:extLst>
            </p:cNvPr>
            <p:cNvSpPr txBox="1"/>
            <p:nvPr/>
          </p:nvSpPr>
          <p:spPr>
            <a:xfrm>
              <a:off x="2678887" y="2573382"/>
              <a:ext cx="4701627" cy="144655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8800" b="1">
                  <a:solidFill>
                    <a:srgbClr val="F9F7E8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요리조리</a:t>
              </a:r>
              <a:endParaRPr lang="ko-KR" altLang="en-US" sz="8800" b="1" dirty="0">
                <a:solidFill>
                  <a:srgbClr val="F9F7E8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</p:grpSp>
      <p:sp>
        <p:nvSpPr>
          <p:cNvPr id="26" name="TextBox 25">
            <a:extLst>
              <a:ext uri="{FF2B5EF4-FFF2-40B4-BE49-F238E27FC236}">
                <a16:creationId xmlns:a16="http://schemas.microsoft.com/office/drawing/2014/main" id="{B47FE788-BF5A-4EB8-99D0-FE9555DB52A1}"/>
              </a:ext>
            </a:extLst>
          </p:cNvPr>
          <p:cNvSpPr txBox="1"/>
          <p:nvPr/>
        </p:nvSpPr>
        <p:spPr>
          <a:xfrm>
            <a:off x="9348109" y="5586152"/>
            <a:ext cx="255230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2020 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하반기 프로젝트 </a:t>
            </a:r>
            <a:endParaRPr lang="en-US" altLang="ko-KR" dirty="0">
              <a:solidFill>
                <a:schemeClr val="tx1">
                  <a:lumMod val="65000"/>
                  <a:lumOff val="3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algn="r"/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발표자 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: 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류기현 </a:t>
            </a:r>
            <a:endParaRPr lang="en-US" altLang="ko-KR" dirty="0">
              <a:solidFill>
                <a:schemeClr val="tx1">
                  <a:lumMod val="65000"/>
                  <a:lumOff val="3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95042996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D830F793-EBBB-45CB-8592-8AFF9D21E5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148997"/>
            <a:ext cx="12192000" cy="5431152"/>
          </a:xfrm>
          <a:prstGeom prst="rect">
            <a:avLst/>
          </a:prstGeom>
        </p:spPr>
      </p:pic>
      <p:grpSp>
        <p:nvGrpSpPr>
          <p:cNvPr id="15" name="그룹 14">
            <a:extLst>
              <a:ext uri="{FF2B5EF4-FFF2-40B4-BE49-F238E27FC236}">
                <a16:creationId xmlns:a16="http://schemas.microsoft.com/office/drawing/2014/main" id="{4FC91F59-77C6-48F9-B3F8-024EB9A9A02F}"/>
              </a:ext>
            </a:extLst>
          </p:cNvPr>
          <p:cNvGrpSpPr/>
          <p:nvPr/>
        </p:nvGrpSpPr>
        <p:grpSpPr>
          <a:xfrm>
            <a:off x="400352" y="336195"/>
            <a:ext cx="3942963" cy="646273"/>
            <a:chOff x="400352" y="336195"/>
            <a:chExt cx="3942963" cy="646273"/>
          </a:xfrm>
        </p:grpSpPr>
        <p:grpSp>
          <p:nvGrpSpPr>
            <p:cNvPr id="16" name="그룹 15">
              <a:extLst>
                <a:ext uri="{FF2B5EF4-FFF2-40B4-BE49-F238E27FC236}">
                  <a16:creationId xmlns:a16="http://schemas.microsoft.com/office/drawing/2014/main" id="{82E3FC9E-0030-4030-AC28-2E7755747B77}"/>
                </a:ext>
              </a:extLst>
            </p:cNvPr>
            <p:cNvGrpSpPr/>
            <p:nvPr/>
          </p:nvGrpSpPr>
          <p:grpSpPr>
            <a:xfrm>
              <a:off x="400352" y="336195"/>
              <a:ext cx="1787701" cy="566639"/>
              <a:chOff x="400352" y="336195"/>
              <a:chExt cx="1787701" cy="566639"/>
            </a:xfrm>
          </p:grpSpPr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6E0D4CA3-7B32-496F-B2EE-33C29F6315B3}"/>
                  </a:ext>
                </a:extLst>
              </p:cNvPr>
              <p:cNvSpPr txBox="1"/>
              <p:nvPr/>
            </p:nvSpPr>
            <p:spPr>
              <a:xfrm>
                <a:off x="438150" y="336195"/>
                <a:ext cx="1749903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1400" dirty="0">
                    <a:solidFill>
                      <a:schemeClr val="bg1">
                        <a:lumMod val="50000"/>
                      </a:schemeClr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Part 2 </a:t>
                </a:r>
                <a:r>
                  <a:rPr lang="ko-KR" altLang="en-US" sz="1400" dirty="0">
                    <a:solidFill>
                      <a:schemeClr val="bg1">
                        <a:lumMod val="50000"/>
                      </a:schemeClr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프로젝트 내용</a:t>
                </a:r>
                <a:endParaRPr lang="en-US" altLang="ko-KR" sz="1400" dirty="0">
                  <a:solidFill>
                    <a:schemeClr val="bg1">
                      <a:lumMod val="50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  <p:sp>
            <p:nvSpPr>
              <p:cNvPr id="19" name="직사각형 18">
                <a:extLst>
                  <a:ext uri="{FF2B5EF4-FFF2-40B4-BE49-F238E27FC236}">
                    <a16:creationId xmlns:a16="http://schemas.microsoft.com/office/drawing/2014/main" id="{F372FC1C-B316-4DF6-84B9-D9021DB801C7}"/>
                  </a:ext>
                </a:extLst>
              </p:cNvPr>
              <p:cNvSpPr/>
              <p:nvPr/>
            </p:nvSpPr>
            <p:spPr>
              <a:xfrm>
                <a:off x="400352" y="373135"/>
                <a:ext cx="45719" cy="529699"/>
              </a:xfrm>
              <a:prstGeom prst="rect">
                <a:avLst/>
              </a:prstGeom>
              <a:solidFill>
                <a:srgbClr val="FF8B8B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17" name="직사각형 16">
              <a:extLst>
                <a:ext uri="{FF2B5EF4-FFF2-40B4-BE49-F238E27FC236}">
                  <a16:creationId xmlns:a16="http://schemas.microsoft.com/office/drawing/2014/main" id="{CA521EC1-AC78-41D7-9EF6-9C5439ABB3CF}"/>
                </a:ext>
              </a:extLst>
            </p:cNvPr>
            <p:cNvSpPr/>
            <p:nvPr/>
          </p:nvSpPr>
          <p:spPr>
            <a:xfrm>
              <a:off x="428525" y="582358"/>
              <a:ext cx="3914790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ko-KR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ER Diagram – Crow’s Foot </a:t>
              </a:r>
              <a:r>
                <a:rPr lang="ko-KR" altLang="en-US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표기법</a:t>
              </a:r>
            </a:p>
          </p:txBody>
        </p:sp>
      </p:grpSp>
      <p:sp>
        <p:nvSpPr>
          <p:cNvPr id="20" name="사각형: 둥근 모서리 19">
            <a:extLst>
              <a:ext uri="{FF2B5EF4-FFF2-40B4-BE49-F238E27FC236}">
                <a16:creationId xmlns:a16="http://schemas.microsoft.com/office/drawing/2014/main" id="{EC950BFD-CDE5-4C87-857D-9B778B9967EC}"/>
              </a:ext>
            </a:extLst>
          </p:cNvPr>
          <p:cNvSpPr/>
          <p:nvPr/>
        </p:nvSpPr>
        <p:spPr>
          <a:xfrm>
            <a:off x="146443" y="2808514"/>
            <a:ext cx="2904766" cy="1445852"/>
          </a:xfrm>
          <a:prstGeom prst="roundRect">
            <a:avLst>
              <a:gd name="adj" fmla="val 5483"/>
            </a:avLst>
          </a:prstGeom>
          <a:noFill/>
          <a:ln w="28575">
            <a:solidFill>
              <a:srgbClr val="FF8B8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사각형: 둥근 모서리 20">
            <a:extLst>
              <a:ext uri="{FF2B5EF4-FFF2-40B4-BE49-F238E27FC236}">
                <a16:creationId xmlns:a16="http://schemas.microsoft.com/office/drawing/2014/main" id="{64E12357-5481-41D3-96C6-C70F7A3FC2F0}"/>
              </a:ext>
            </a:extLst>
          </p:cNvPr>
          <p:cNvSpPr/>
          <p:nvPr/>
        </p:nvSpPr>
        <p:spPr>
          <a:xfrm>
            <a:off x="4135425" y="2637091"/>
            <a:ext cx="3118585" cy="2024973"/>
          </a:xfrm>
          <a:prstGeom prst="roundRect">
            <a:avLst>
              <a:gd name="adj" fmla="val 5483"/>
            </a:avLst>
          </a:prstGeom>
          <a:noFill/>
          <a:ln w="28575">
            <a:solidFill>
              <a:srgbClr val="FF8B8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사각형: 둥근 모서리 22">
            <a:extLst>
              <a:ext uri="{FF2B5EF4-FFF2-40B4-BE49-F238E27FC236}">
                <a16:creationId xmlns:a16="http://schemas.microsoft.com/office/drawing/2014/main" id="{145BB4C1-1FDB-40B0-9163-41B08ADF31E4}"/>
              </a:ext>
            </a:extLst>
          </p:cNvPr>
          <p:cNvSpPr/>
          <p:nvPr/>
        </p:nvSpPr>
        <p:spPr>
          <a:xfrm>
            <a:off x="7443030" y="2416513"/>
            <a:ext cx="4657119" cy="2414794"/>
          </a:xfrm>
          <a:prstGeom prst="roundRect">
            <a:avLst>
              <a:gd name="adj" fmla="val 5483"/>
            </a:avLst>
          </a:prstGeom>
          <a:noFill/>
          <a:ln w="28575">
            <a:solidFill>
              <a:srgbClr val="A2DAC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사각형: 둥근 모서리 23">
            <a:extLst>
              <a:ext uri="{FF2B5EF4-FFF2-40B4-BE49-F238E27FC236}">
                <a16:creationId xmlns:a16="http://schemas.microsoft.com/office/drawing/2014/main" id="{8B8D91F2-0E8E-4949-92ED-667CB70802A6}"/>
              </a:ext>
            </a:extLst>
          </p:cNvPr>
          <p:cNvSpPr/>
          <p:nvPr/>
        </p:nvSpPr>
        <p:spPr>
          <a:xfrm>
            <a:off x="2014755" y="5196012"/>
            <a:ext cx="8193770" cy="1445852"/>
          </a:xfrm>
          <a:prstGeom prst="roundRect">
            <a:avLst>
              <a:gd name="adj" fmla="val 5483"/>
            </a:avLst>
          </a:prstGeom>
          <a:noFill/>
          <a:ln w="28575">
            <a:solidFill>
              <a:srgbClr val="A2DAC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사각형: 둥근 모서리 24">
            <a:extLst>
              <a:ext uri="{FF2B5EF4-FFF2-40B4-BE49-F238E27FC236}">
                <a16:creationId xmlns:a16="http://schemas.microsoft.com/office/drawing/2014/main" id="{255D7046-AD50-45DE-9A7D-60545C00E6B9}"/>
              </a:ext>
            </a:extLst>
          </p:cNvPr>
          <p:cNvSpPr/>
          <p:nvPr/>
        </p:nvSpPr>
        <p:spPr>
          <a:xfrm>
            <a:off x="65835" y="1112057"/>
            <a:ext cx="5938725" cy="1032594"/>
          </a:xfrm>
          <a:prstGeom prst="roundRect">
            <a:avLst>
              <a:gd name="adj" fmla="val 5483"/>
            </a:avLst>
          </a:prstGeom>
          <a:noFill/>
          <a:ln w="28575">
            <a:solidFill>
              <a:srgbClr val="A2DAC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6566866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8AD0C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평행 사변형 8">
            <a:extLst>
              <a:ext uri="{FF2B5EF4-FFF2-40B4-BE49-F238E27FC236}">
                <a16:creationId xmlns:a16="http://schemas.microsoft.com/office/drawing/2014/main" id="{9F65FB30-4288-4E30-BBF8-B6BC8A9EB6BA}"/>
              </a:ext>
            </a:extLst>
          </p:cNvPr>
          <p:cNvSpPr/>
          <p:nvPr/>
        </p:nvSpPr>
        <p:spPr>
          <a:xfrm>
            <a:off x="8231573" y="3586201"/>
            <a:ext cx="1737768" cy="230833"/>
          </a:xfrm>
          <a:prstGeom prst="parallelogram">
            <a:avLst/>
          </a:prstGeom>
          <a:solidFill>
            <a:srgbClr val="FF8B8B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F9F7E8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2A45EB2-EAE9-40D5-BE0D-445F26BE18E8}"/>
              </a:ext>
            </a:extLst>
          </p:cNvPr>
          <p:cNvSpPr txBox="1"/>
          <p:nvPr/>
        </p:nvSpPr>
        <p:spPr>
          <a:xfrm>
            <a:off x="2222659" y="3355370"/>
            <a:ext cx="784586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시스템 구성도 </a:t>
            </a:r>
            <a:r>
              <a:rPr lang="en-US" altLang="ko-KR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/ </a:t>
            </a:r>
            <a:r>
              <a:rPr lang="en-US" altLang="ko-KR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User Diagram / ER Diagram / </a:t>
            </a:r>
            <a:r>
              <a:rPr lang="ko-KR" alt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페이지 설명</a:t>
            </a:r>
            <a:r>
              <a:rPr lang="en-US" altLang="ko-KR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endParaRPr lang="ko-KR" altLang="en-US" sz="2400" dirty="0">
              <a:solidFill>
                <a:schemeClr val="tx1">
                  <a:lumMod val="65000"/>
                  <a:lumOff val="3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FF06DDE-292C-4D92-AB60-0B91F684BBB1}"/>
              </a:ext>
            </a:extLst>
          </p:cNvPr>
          <p:cNvSpPr txBox="1"/>
          <p:nvPr/>
        </p:nvSpPr>
        <p:spPr>
          <a:xfrm>
            <a:off x="2196534" y="2668862"/>
            <a:ext cx="324960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000" b="1" dirty="0">
                <a:solidFill>
                  <a:srgbClr val="F9F7E8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프로젝트 내용 </a:t>
            </a: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FBE362DD-98BC-4872-9534-0A0495EBF20A}"/>
              </a:ext>
            </a:extLst>
          </p:cNvPr>
          <p:cNvSpPr/>
          <p:nvPr/>
        </p:nvSpPr>
        <p:spPr>
          <a:xfrm>
            <a:off x="999725" y="2191459"/>
            <a:ext cx="1249060" cy="221599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3800" b="1" dirty="0">
                <a:solidFill>
                  <a:srgbClr val="F9F7E8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2</a:t>
            </a:r>
            <a:endParaRPr lang="ko-KR" altLang="en-US" sz="13800" b="1" dirty="0">
              <a:solidFill>
                <a:srgbClr val="F9F7E8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29CD3ED2-EDA0-412B-B9F5-EC1B6BB3C675}"/>
              </a:ext>
            </a:extLst>
          </p:cNvPr>
          <p:cNvCxnSpPr>
            <a:cxnSpLocks/>
          </p:cNvCxnSpPr>
          <p:nvPr/>
        </p:nvCxnSpPr>
        <p:spPr>
          <a:xfrm>
            <a:off x="2222659" y="3862382"/>
            <a:ext cx="7845866" cy="0"/>
          </a:xfrm>
          <a:prstGeom prst="line">
            <a:avLst/>
          </a:prstGeom>
          <a:ln w="38100">
            <a:solidFill>
              <a:srgbClr val="F9F7E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0588888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그림 13">
            <a:extLst>
              <a:ext uri="{FF2B5EF4-FFF2-40B4-BE49-F238E27FC236}">
                <a16:creationId xmlns:a16="http://schemas.microsoft.com/office/drawing/2014/main" id="{4DC8983F-BC6F-45E0-81A6-8F1DEDDABBF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458" t="9928" b="25000"/>
          <a:stretch/>
        </p:blipFill>
        <p:spPr>
          <a:xfrm>
            <a:off x="76200" y="1374747"/>
            <a:ext cx="12014200" cy="4462588"/>
          </a:xfrm>
          <a:prstGeom prst="rect">
            <a:avLst/>
          </a:prstGeom>
        </p:spPr>
      </p:pic>
      <p:grpSp>
        <p:nvGrpSpPr>
          <p:cNvPr id="9" name="그룹 8">
            <a:extLst>
              <a:ext uri="{FF2B5EF4-FFF2-40B4-BE49-F238E27FC236}">
                <a16:creationId xmlns:a16="http://schemas.microsoft.com/office/drawing/2014/main" id="{F3ED2A4C-E468-4619-AD37-76AE12AD5BEE}"/>
              </a:ext>
            </a:extLst>
          </p:cNvPr>
          <p:cNvGrpSpPr/>
          <p:nvPr/>
        </p:nvGrpSpPr>
        <p:grpSpPr>
          <a:xfrm>
            <a:off x="400352" y="336195"/>
            <a:ext cx="1905610" cy="646273"/>
            <a:chOff x="400352" y="336195"/>
            <a:chExt cx="1905610" cy="646273"/>
          </a:xfrm>
        </p:grpSpPr>
        <p:grpSp>
          <p:nvGrpSpPr>
            <p:cNvPr id="10" name="그룹 9">
              <a:extLst>
                <a:ext uri="{FF2B5EF4-FFF2-40B4-BE49-F238E27FC236}">
                  <a16:creationId xmlns:a16="http://schemas.microsoft.com/office/drawing/2014/main" id="{0D43E982-504F-46E0-983A-46DFC9AA9735}"/>
                </a:ext>
              </a:extLst>
            </p:cNvPr>
            <p:cNvGrpSpPr/>
            <p:nvPr/>
          </p:nvGrpSpPr>
          <p:grpSpPr>
            <a:xfrm>
              <a:off x="400352" y="336195"/>
              <a:ext cx="1787701" cy="566639"/>
              <a:chOff x="400352" y="336195"/>
              <a:chExt cx="1787701" cy="566639"/>
            </a:xfrm>
          </p:grpSpPr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AAF91ECC-54D0-4A26-BB02-1A0B410ADC50}"/>
                  </a:ext>
                </a:extLst>
              </p:cNvPr>
              <p:cNvSpPr txBox="1"/>
              <p:nvPr/>
            </p:nvSpPr>
            <p:spPr>
              <a:xfrm>
                <a:off x="438150" y="336195"/>
                <a:ext cx="1749903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1400" dirty="0">
                    <a:solidFill>
                      <a:schemeClr val="bg1">
                        <a:lumMod val="50000"/>
                      </a:schemeClr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Part 2 </a:t>
                </a:r>
                <a:r>
                  <a:rPr lang="ko-KR" altLang="en-US" sz="1400" dirty="0">
                    <a:solidFill>
                      <a:schemeClr val="bg1">
                        <a:lumMod val="50000"/>
                      </a:schemeClr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프로젝트 내용</a:t>
                </a:r>
                <a:endParaRPr lang="en-US" altLang="ko-KR" sz="1400" dirty="0">
                  <a:solidFill>
                    <a:schemeClr val="bg1">
                      <a:lumMod val="50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  <p:sp>
            <p:nvSpPr>
              <p:cNvPr id="13" name="직사각형 12">
                <a:extLst>
                  <a:ext uri="{FF2B5EF4-FFF2-40B4-BE49-F238E27FC236}">
                    <a16:creationId xmlns:a16="http://schemas.microsoft.com/office/drawing/2014/main" id="{22F6D077-7A21-49BF-97CD-5C6A171D0D59}"/>
                  </a:ext>
                </a:extLst>
              </p:cNvPr>
              <p:cNvSpPr/>
              <p:nvPr/>
            </p:nvSpPr>
            <p:spPr>
              <a:xfrm>
                <a:off x="400352" y="373135"/>
                <a:ext cx="45719" cy="529699"/>
              </a:xfrm>
              <a:prstGeom prst="rect">
                <a:avLst/>
              </a:prstGeom>
              <a:solidFill>
                <a:srgbClr val="FF8B8B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781EDF5F-45EF-44F7-B353-EA49423BEEBA}"/>
                </a:ext>
              </a:extLst>
            </p:cNvPr>
            <p:cNvSpPr/>
            <p:nvPr/>
          </p:nvSpPr>
          <p:spPr>
            <a:xfrm>
              <a:off x="428525" y="582358"/>
              <a:ext cx="1877437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ko-KR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Header &amp; Main</a:t>
              </a:r>
              <a:endParaRPr lang="ko-KR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</p:grp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C4C257E5-781B-4086-94C4-E682AE1AB3BB}"/>
              </a:ext>
            </a:extLst>
          </p:cNvPr>
          <p:cNvSpPr/>
          <p:nvPr/>
        </p:nvSpPr>
        <p:spPr>
          <a:xfrm>
            <a:off x="6639111" y="5396468"/>
            <a:ext cx="2515432" cy="369332"/>
          </a:xfrm>
          <a:prstGeom prst="rect">
            <a:avLst/>
          </a:prstGeom>
          <a:solidFill>
            <a:schemeClr val="tx1">
              <a:lumMod val="75000"/>
              <a:lumOff val="25000"/>
              <a:alpha val="60000"/>
            </a:schemeClr>
          </a:solidFill>
        </p:spPr>
        <p:txBody>
          <a:bodyPr wrap="none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등록된 레시피 </a:t>
            </a:r>
            <a:r>
              <a:rPr lang="ko-KR" altLang="en-US" dirty="0" err="1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갯수</a:t>
            </a:r>
            <a:r>
              <a:rPr lang="ko-KR" altLang="en-US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출력 </a:t>
            </a:r>
            <a:endParaRPr lang="en-US" altLang="ko-KR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grpSp>
        <p:nvGrpSpPr>
          <p:cNvPr id="29" name="그룹 28">
            <a:extLst>
              <a:ext uri="{FF2B5EF4-FFF2-40B4-BE49-F238E27FC236}">
                <a16:creationId xmlns:a16="http://schemas.microsoft.com/office/drawing/2014/main" id="{3A11D446-FBEA-4A67-9073-0E2F190087A5}"/>
              </a:ext>
            </a:extLst>
          </p:cNvPr>
          <p:cNvGrpSpPr/>
          <p:nvPr/>
        </p:nvGrpSpPr>
        <p:grpSpPr>
          <a:xfrm>
            <a:off x="4445000" y="1335104"/>
            <a:ext cx="4508500" cy="3164956"/>
            <a:chOff x="4546600" y="1220804"/>
            <a:chExt cx="4508500" cy="3164956"/>
          </a:xfrm>
        </p:grpSpPr>
        <p:sp>
          <p:nvSpPr>
            <p:cNvPr id="25" name="사각형: 둥근 모서리 24">
              <a:extLst>
                <a:ext uri="{FF2B5EF4-FFF2-40B4-BE49-F238E27FC236}">
                  <a16:creationId xmlns:a16="http://schemas.microsoft.com/office/drawing/2014/main" id="{4A5089D6-B204-480B-859C-43C56D8624CC}"/>
                </a:ext>
              </a:extLst>
            </p:cNvPr>
            <p:cNvSpPr/>
            <p:nvPr/>
          </p:nvSpPr>
          <p:spPr>
            <a:xfrm>
              <a:off x="7642407" y="1220804"/>
              <a:ext cx="1006294" cy="468296"/>
            </a:xfrm>
            <a:prstGeom prst="roundRect">
              <a:avLst>
                <a:gd name="adj" fmla="val 3168"/>
              </a:avLst>
            </a:prstGeom>
            <a:noFill/>
            <a:ln w="38100">
              <a:solidFill>
                <a:srgbClr val="61BFA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28" name="그룹 27">
              <a:extLst>
                <a:ext uri="{FF2B5EF4-FFF2-40B4-BE49-F238E27FC236}">
                  <a16:creationId xmlns:a16="http://schemas.microsoft.com/office/drawing/2014/main" id="{F4AD735B-0B5C-46CE-9A8B-1615F8436F9E}"/>
                </a:ext>
              </a:extLst>
            </p:cNvPr>
            <p:cNvGrpSpPr/>
            <p:nvPr/>
          </p:nvGrpSpPr>
          <p:grpSpPr>
            <a:xfrm>
              <a:off x="4546600" y="1689100"/>
              <a:ext cx="4508500" cy="2696660"/>
              <a:chOff x="4546600" y="1689100"/>
              <a:chExt cx="4508500" cy="2696660"/>
            </a:xfrm>
          </p:grpSpPr>
          <p:grpSp>
            <p:nvGrpSpPr>
              <p:cNvPr id="23" name="그룹 22">
                <a:extLst>
                  <a:ext uri="{FF2B5EF4-FFF2-40B4-BE49-F238E27FC236}">
                    <a16:creationId xmlns:a16="http://schemas.microsoft.com/office/drawing/2014/main" id="{45F5734D-E9D8-4734-9F72-AF6E7A521F96}"/>
                  </a:ext>
                </a:extLst>
              </p:cNvPr>
              <p:cNvGrpSpPr/>
              <p:nvPr/>
            </p:nvGrpSpPr>
            <p:grpSpPr>
              <a:xfrm>
                <a:off x="4546600" y="2123318"/>
                <a:ext cx="4508500" cy="2262442"/>
                <a:chOff x="8763000" y="518858"/>
                <a:chExt cx="4508500" cy="2262442"/>
              </a:xfrm>
            </p:grpSpPr>
            <p:sp>
              <p:nvSpPr>
                <p:cNvPr id="22" name="직사각형 21">
                  <a:extLst>
                    <a:ext uri="{FF2B5EF4-FFF2-40B4-BE49-F238E27FC236}">
                      <a16:creationId xmlns:a16="http://schemas.microsoft.com/office/drawing/2014/main" id="{A8A8A58D-4962-426A-82B8-68D31AA70439}"/>
                    </a:ext>
                  </a:extLst>
                </p:cNvPr>
                <p:cNvSpPr/>
                <p:nvPr/>
              </p:nvSpPr>
              <p:spPr>
                <a:xfrm>
                  <a:off x="8763000" y="518858"/>
                  <a:ext cx="4508500" cy="2262442"/>
                </a:xfrm>
                <a:prstGeom prst="rect">
                  <a:avLst/>
                </a:prstGeom>
                <a:solidFill>
                  <a:srgbClr val="404040">
                    <a:alpha val="60000"/>
                  </a:srgbClr>
                </a:solidFill>
                <a:ln w="38100">
                  <a:solidFill>
                    <a:srgbClr val="61BFAD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grpSp>
              <p:nvGrpSpPr>
                <p:cNvPr id="21" name="그룹 20">
                  <a:extLst>
                    <a:ext uri="{FF2B5EF4-FFF2-40B4-BE49-F238E27FC236}">
                      <a16:creationId xmlns:a16="http://schemas.microsoft.com/office/drawing/2014/main" id="{2D60AC36-0281-4979-8C25-E7BA4A9CA160}"/>
                    </a:ext>
                  </a:extLst>
                </p:cNvPr>
                <p:cNvGrpSpPr/>
                <p:nvPr/>
              </p:nvGrpSpPr>
              <p:grpSpPr>
                <a:xfrm>
                  <a:off x="9014006" y="582358"/>
                  <a:ext cx="3899525" cy="2043327"/>
                  <a:chOff x="8975906" y="625545"/>
                  <a:chExt cx="3899525" cy="2043327"/>
                </a:xfrm>
              </p:grpSpPr>
              <p:grpSp>
                <p:nvGrpSpPr>
                  <p:cNvPr id="20" name="그룹 19">
                    <a:extLst>
                      <a:ext uri="{FF2B5EF4-FFF2-40B4-BE49-F238E27FC236}">
                        <a16:creationId xmlns:a16="http://schemas.microsoft.com/office/drawing/2014/main" id="{F046017D-C693-4D0C-8D4A-7F9A03D4312F}"/>
                      </a:ext>
                    </a:extLst>
                  </p:cNvPr>
                  <p:cNvGrpSpPr/>
                  <p:nvPr/>
                </p:nvGrpSpPr>
                <p:grpSpPr>
                  <a:xfrm>
                    <a:off x="8975906" y="979772"/>
                    <a:ext cx="3899525" cy="1689100"/>
                    <a:chOff x="8156358" y="15684"/>
                    <a:chExt cx="3899525" cy="1689100"/>
                  </a:xfrm>
                </p:grpSpPr>
                <p:pic>
                  <p:nvPicPr>
                    <p:cNvPr id="15" name="그림 14">
                      <a:extLst>
                        <a:ext uri="{FF2B5EF4-FFF2-40B4-BE49-F238E27FC236}">
                          <a16:creationId xmlns:a16="http://schemas.microsoft.com/office/drawing/2014/main" id="{56B07392-15AE-4C35-B753-3E3849CCEAAB}"/>
                        </a:ext>
                      </a:extLst>
                    </p:cNvPr>
                    <p:cNvPicPr>
                      <a:picLocks noChangeAspect="1"/>
                    </p:cNvPicPr>
                    <p:nvPr/>
                  </p:nvPicPr>
                  <p:blipFill>
                    <a:blip r:embed="rId4"/>
                    <a:stretch>
                      <a:fillRect/>
                    </a:stretch>
                  </p:blipFill>
                  <p:spPr>
                    <a:xfrm>
                      <a:off x="8156358" y="27717"/>
                      <a:ext cx="1173552" cy="732622"/>
                    </a:xfrm>
                    <a:prstGeom prst="rect">
                      <a:avLst/>
                    </a:prstGeom>
                  </p:spPr>
                </p:pic>
                <p:pic>
                  <p:nvPicPr>
                    <p:cNvPr id="16" name="그림 15">
                      <a:extLst>
                        <a:ext uri="{FF2B5EF4-FFF2-40B4-BE49-F238E27FC236}">
                          <a16:creationId xmlns:a16="http://schemas.microsoft.com/office/drawing/2014/main" id="{D1B82421-8A51-4296-B396-C897EBF49434}"/>
                        </a:ext>
                      </a:extLst>
                    </p:cNvPr>
                    <p:cNvPicPr>
                      <a:picLocks noChangeAspect="1"/>
                    </p:cNvPicPr>
                    <p:nvPr/>
                  </p:nvPicPr>
                  <p:blipFill>
                    <a:blip r:embed="rId5"/>
                    <a:stretch>
                      <a:fillRect/>
                    </a:stretch>
                  </p:blipFill>
                  <p:spPr>
                    <a:xfrm>
                      <a:off x="10658475" y="15684"/>
                      <a:ext cx="1397408" cy="1689100"/>
                    </a:xfrm>
                    <a:prstGeom prst="rect">
                      <a:avLst/>
                    </a:prstGeom>
                  </p:spPr>
                </p:pic>
                <p:pic>
                  <p:nvPicPr>
                    <p:cNvPr id="17" name="그림 16">
                      <a:extLst>
                        <a:ext uri="{FF2B5EF4-FFF2-40B4-BE49-F238E27FC236}">
                          <a16:creationId xmlns:a16="http://schemas.microsoft.com/office/drawing/2014/main" id="{F06E3935-15C1-4203-88A2-D51FA9CAAC3C}"/>
                        </a:ext>
                      </a:extLst>
                    </p:cNvPr>
                    <p:cNvPicPr>
                      <a:picLocks noChangeAspect="1"/>
                    </p:cNvPicPr>
                    <p:nvPr/>
                  </p:nvPicPr>
                  <p:blipFill>
                    <a:blip r:embed="rId6"/>
                    <a:stretch>
                      <a:fillRect/>
                    </a:stretch>
                  </p:blipFill>
                  <p:spPr>
                    <a:xfrm>
                      <a:off x="9448417" y="32951"/>
                      <a:ext cx="1092149" cy="1458460"/>
                    </a:xfrm>
                    <a:prstGeom prst="rect">
                      <a:avLst/>
                    </a:prstGeom>
                  </p:spPr>
                </p:pic>
              </p:grpSp>
              <p:sp>
                <p:nvSpPr>
                  <p:cNvPr id="19" name="TextBox 18">
                    <a:extLst>
                      <a:ext uri="{FF2B5EF4-FFF2-40B4-BE49-F238E27FC236}">
                        <a16:creationId xmlns:a16="http://schemas.microsoft.com/office/drawing/2014/main" id="{D8C4528F-B2E9-48CC-916B-1A0F682914AA}"/>
                      </a:ext>
                    </a:extLst>
                  </p:cNvPr>
                  <p:cNvSpPr txBox="1"/>
                  <p:nvPr/>
                </p:nvSpPr>
                <p:spPr>
                  <a:xfrm>
                    <a:off x="9010092" y="625545"/>
                    <a:ext cx="2271776" cy="369332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ko-KR" altLang="en-US" dirty="0">
                        <a:solidFill>
                          <a:schemeClr val="bg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rPr>
                      <a:t>로그인 </a:t>
                    </a:r>
                    <a:r>
                      <a:rPr lang="en-US" altLang="ko-KR" dirty="0">
                        <a:solidFill>
                          <a:schemeClr val="bg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rPr>
                      <a:t>X       </a:t>
                    </a:r>
                    <a:r>
                      <a:rPr lang="ko-KR" altLang="en-US" dirty="0">
                        <a:solidFill>
                          <a:schemeClr val="bg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rPr>
                      <a:t>로그인 </a:t>
                    </a:r>
                    <a:r>
                      <a:rPr lang="en-US" altLang="ko-KR" dirty="0">
                        <a:solidFill>
                          <a:schemeClr val="bg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rPr>
                      <a:t>O</a:t>
                    </a:r>
                    <a:endParaRPr lang="ko-KR" altLang="en-US" dirty="0">
                      <a:solidFill>
                        <a:schemeClr val="bg1"/>
                      </a:solidFill>
                      <a:latin typeface="나눔스퀘어" panose="020B0600000101010101" pitchFamily="50" charset="-127"/>
                      <a:ea typeface="나눔스퀘어" panose="020B0600000101010101" pitchFamily="50" charset="-127"/>
                    </a:endParaRPr>
                  </a:p>
                </p:txBody>
              </p:sp>
            </p:grpSp>
          </p:grpSp>
          <p:cxnSp>
            <p:nvCxnSpPr>
              <p:cNvPr id="27" name="직선 연결선 26">
                <a:extLst>
                  <a:ext uri="{FF2B5EF4-FFF2-40B4-BE49-F238E27FC236}">
                    <a16:creationId xmlns:a16="http://schemas.microsoft.com/office/drawing/2014/main" id="{57022621-65BB-4905-AAEF-6A22EAD547FC}"/>
                  </a:ext>
                </a:extLst>
              </p:cNvPr>
              <p:cNvCxnSpPr>
                <a:stCxn id="25" idx="2"/>
              </p:cNvCxnSpPr>
              <p:nvPr/>
            </p:nvCxnSpPr>
            <p:spPr>
              <a:xfrm>
                <a:off x="8145554" y="1689100"/>
                <a:ext cx="0" cy="414746"/>
              </a:xfrm>
              <a:prstGeom prst="line">
                <a:avLst/>
              </a:prstGeom>
              <a:ln w="38100">
                <a:solidFill>
                  <a:srgbClr val="61BFAD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30" name="사각형: 둥근 모서리 29">
            <a:extLst>
              <a:ext uri="{FF2B5EF4-FFF2-40B4-BE49-F238E27FC236}">
                <a16:creationId xmlns:a16="http://schemas.microsoft.com/office/drawing/2014/main" id="{1A86540A-2D26-4207-9680-B40406D1CC10}"/>
              </a:ext>
            </a:extLst>
          </p:cNvPr>
          <p:cNvSpPr/>
          <p:nvPr/>
        </p:nvSpPr>
        <p:spPr>
          <a:xfrm>
            <a:off x="4816204" y="5194300"/>
            <a:ext cx="1673496" cy="571500"/>
          </a:xfrm>
          <a:prstGeom prst="roundRect">
            <a:avLst>
              <a:gd name="adj" fmla="val 3168"/>
            </a:avLst>
          </a:prstGeom>
          <a:noFill/>
          <a:ln w="381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6437436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그룹 11">
            <a:extLst>
              <a:ext uri="{FF2B5EF4-FFF2-40B4-BE49-F238E27FC236}">
                <a16:creationId xmlns:a16="http://schemas.microsoft.com/office/drawing/2014/main" id="{DC675640-7FFE-48B4-BF8F-B02FD4EF0638}"/>
              </a:ext>
            </a:extLst>
          </p:cNvPr>
          <p:cNvGrpSpPr/>
          <p:nvPr/>
        </p:nvGrpSpPr>
        <p:grpSpPr>
          <a:xfrm>
            <a:off x="400352" y="336195"/>
            <a:ext cx="1787701" cy="646273"/>
            <a:chOff x="400352" y="336195"/>
            <a:chExt cx="1787701" cy="646273"/>
          </a:xfrm>
        </p:grpSpPr>
        <p:grpSp>
          <p:nvGrpSpPr>
            <p:cNvPr id="13" name="그룹 12">
              <a:extLst>
                <a:ext uri="{FF2B5EF4-FFF2-40B4-BE49-F238E27FC236}">
                  <a16:creationId xmlns:a16="http://schemas.microsoft.com/office/drawing/2014/main" id="{4DC7E0EF-C449-4260-9B67-63DF3C141C11}"/>
                </a:ext>
              </a:extLst>
            </p:cNvPr>
            <p:cNvGrpSpPr/>
            <p:nvPr/>
          </p:nvGrpSpPr>
          <p:grpSpPr>
            <a:xfrm>
              <a:off x="400352" y="336195"/>
              <a:ext cx="1787701" cy="566639"/>
              <a:chOff x="400352" y="336195"/>
              <a:chExt cx="1787701" cy="566639"/>
            </a:xfrm>
          </p:grpSpPr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D71BBB13-18B3-4831-AAB6-5B85B93105A5}"/>
                  </a:ext>
                </a:extLst>
              </p:cNvPr>
              <p:cNvSpPr txBox="1"/>
              <p:nvPr/>
            </p:nvSpPr>
            <p:spPr>
              <a:xfrm>
                <a:off x="438150" y="336195"/>
                <a:ext cx="1749903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1400" dirty="0">
                    <a:solidFill>
                      <a:schemeClr val="bg1">
                        <a:lumMod val="50000"/>
                      </a:schemeClr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Part 2 </a:t>
                </a:r>
                <a:r>
                  <a:rPr lang="ko-KR" altLang="en-US" sz="1400" dirty="0">
                    <a:solidFill>
                      <a:schemeClr val="bg1">
                        <a:lumMod val="50000"/>
                      </a:schemeClr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프로젝트 내용</a:t>
                </a:r>
                <a:endParaRPr lang="en-US" altLang="ko-KR" sz="1400" dirty="0">
                  <a:solidFill>
                    <a:schemeClr val="bg1">
                      <a:lumMod val="50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  <p:sp>
            <p:nvSpPr>
              <p:cNvPr id="16" name="직사각형 15">
                <a:extLst>
                  <a:ext uri="{FF2B5EF4-FFF2-40B4-BE49-F238E27FC236}">
                    <a16:creationId xmlns:a16="http://schemas.microsoft.com/office/drawing/2014/main" id="{1C947F1E-F743-488C-908D-26C1D5F1DDE9}"/>
                  </a:ext>
                </a:extLst>
              </p:cNvPr>
              <p:cNvSpPr/>
              <p:nvPr/>
            </p:nvSpPr>
            <p:spPr>
              <a:xfrm>
                <a:off x="400352" y="373135"/>
                <a:ext cx="45719" cy="529699"/>
              </a:xfrm>
              <a:prstGeom prst="rect">
                <a:avLst/>
              </a:prstGeom>
              <a:solidFill>
                <a:srgbClr val="FF8B8B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14" name="직사각형 13">
              <a:extLst>
                <a:ext uri="{FF2B5EF4-FFF2-40B4-BE49-F238E27FC236}">
                  <a16:creationId xmlns:a16="http://schemas.microsoft.com/office/drawing/2014/main" id="{FEE30DB2-884A-46EF-9EE3-2198CC03622A}"/>
                </a:ext>
              </a:extLst>
            </p:cNvPr>
            <p:cNvSpPr/>
            <p:nvPr/>
          </p:nvSpPr>
          <p:spPr>
            <a:xfrm>
              <a:off x="428525" y="582358"/>
              <a:ext cx="1418978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ko-KR" altLang="en-US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레시피 등록</a:t>
              </a:r>
            </a:p>
          </p:txBody>
        </p:sp>
      </p:grpSp>
      <p:pic>
        <p:nvPicPr>
          <p:cNvPr id="4" name="그림 3">
            <a:extLst>
              <a:ext uri="{FF2B5EF4-FFF2-40B4-BE49-F238E27FC236}">
                <a16:creationId xmlns:a16="http://schemas.microsoft.com/office/drawing/2014/main" id="{2BEA887A-60A9-48C1-8995-D186DB1A2B4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2276" t="10945" r="24104" b="4876"/>
          <a:stretch/>
        </p:blipFill>
        <p:spPr>
          <a:xfrm>
            <a:off x="2898481" y="582358"/>
            <a:ext cx="6537278" cy="5773003"/>
          </a:xfrm>
          <a:prstGeom prst="rect">
            <a:avLst/>
          </a:prstGeom>
        </p:spPr>
      </p:pic>
      <p:sp>
        <p:nvSpPr>
          <p:cNvPr id="17" name="사각형: 둥근 모서리 16">
            <a:extLst>
              <a:ext uri="{FF2B5EF4-FFF2-40B4-BE49-F238E27FC236}">
                <a16:creationId xmlns:a16="http://schemas.microsoft.com/office/drawing/2014/main" id="{D420006D-10CD-4354-941B-1FCB6D81D609}"/>
              </a:ext>
            </a:extLst>
          </p:cNvPr>
          <p:cNvSpPr/>
          <p:nvPr/>
        </p:nvSpPr>
        <p:spPr>
          <a:xfrm>
            <a:off x="3162016" y="902834"/>
            <a:ext cx="6200709" cy="1646432"/>
          </a:xfrm>
          <a:prstGeom prst="roundRect">
            <a:avLst>
              <a:gd name="adj" fmla="val 3168"/>
            </a:avLst>
          </a:prstGeom>
          <a:noFill/>
          <a:ln w="38100">
            <a:solidFill>
              <a:srgbClr val="FF8B8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사각형: 둥근 모서리 17">
            <a:extLst>
              <a:ext uri="{FF2B5EF4-FFF2-40B4-BE49-F238E27FC236}">
                <a16:creationId xmlns:a16="http://schemas.microsoft.com/office/drawing/2014/main" id="{C219BC5B-0BC0-493B-8D47-A8A7ABB90D85}"/>
              </a:ext>
            </a:extLst>
          </p:cNvPr>
          <p:cNvSpPr/>
          <p:nvPr/>
        </p:nvSpPr>
        <p:spPr>
          <a:xfrm>
            <a:off x="3162015" y="3590222"/>
            <a:ext cx="6200709" cy="269509"/>
          </a:xfrm>
          <a:prstGeom prst="roundRect">
            <a:avLst>
              <a:gd name="adj" fmla="val 3168"/>
            </a:avLst>
          </a:prstGeom>
          <a:noFill/>
          <a:ln w="38100">
            <a:solidFill>
              <a:srgbClr val="FF8B8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사각형: 둥근 모서리 18">
            <a:extLst>
              <a:ext uri="{FF2B5EF4-FFF2-40B4-BE49-F238E27FC236}">
                <a16:creationId xmlns:a16="http://schemas.microsoft.com/office/drawing/2014/main" id="{5F53FA29-93E9-4FB2-B5DB-F8935FCDB509}"/>
              </a:ext>
            </a:extLst>
          </p:cNvPr>
          <p:cNvSpPr/>
          <p:nvPr/>
        </p:nvSpPr>
        <p:spPr>
          <a:xfrm>
            <a:off x="3162014" y="2628105"/>
            <a:ext cx="6200709" cy="870745"/>
          </a:xfrm>
          <a:prstGeom prst="roundRect">
            <a:avLst>
              <a:gd name="adj" fmla="val 3168"/>
            </a:avLst>
          </a:prstGeom>
          <a:noFill/>
          <a:ln w="38100">
            <a:solidFill>
              <a:srgbClr val="8AD0C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사각형: 둥근 모서리 19">
            <a:extLst>
              <a:ext uri="{FF2B5EF4-FFF2-40B4-BE49-F238E27FC236}">
                <a16:creationId xmlns:a16="http://schemas.microsoft.com/office/drawing/2014/main" id="{46A67BBB-7842-40C3-8B07-FBC2322D95BA}"/>
              </a:ext>
            </a:extLst>
          </p:cNvPr>
          <p:cNvSpPr/>
          <p:nvPr/>
        </p:nvSpPr>
        <p:spPr>
          <a:xfrm>
            <a:off x="3162013" y="4117517"/>
            <a:ext cx="6200709" cy="660019"/>
          </a:xfrm>
          <a:prstGeom prst="roundRect">
            <a:avLst>
              <a:gd name="adj" fmla="val 3168"/>
            </a:avLst>
          </a:prstGeom>
          <a:noFill/>
          <a:ln w="38100">
            <a:solidFill>
              <a:srgbClr val="8AD0C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사각형: 둥근 모서리 20">
            <a:extLst>
              <a:ext uri="{FF2B5EF4-FFF2-40B4-BE49-F238E27FC236}">
                <a16:creationId xmlns:a16="http://schemas.microsoft.com/office/drawing/2014/main" id="{7808AEFA-46B9-4559-88F5-F755A8859EE1}"/>
              </a:ext>
            </a:extLst>
          </p:cNvPr>
          <p:cNvSpPr/>
          <p:nvPr/>
        </p:nvSpPr>
        <p:spPr>
          <a:xfrm>
            <a:off x="3162013" y="5007219"/>
            <a:ext cx="6200709" cy="1426981"/>
          </a:xfrm>
          <a:prstGeom prst="roundRect">
            <a:avLst>
              <a:gd name="adj" fmla="val 3168"/>
            </a:avLst>
          </a:prstGeom>
          <a:noFill/>
          <a:ln w="38100">
            <a:solidFill>
              <a:srgbClr val="8AD0C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574A4D28-B223-4A4E-B64C-D7BB728AC85C}"/>
              </a:ext>
            </a:extLst>
          </p:cNvPr>
          <p:cNvSpPr txBox="1"/>
          <p:nvPr/>
        </p:nvSpPr>
        <p:spPr>
          <a:xfrm>
            <a:off x="313547" y="1993858"/>
            <a:ext cx="2460354" cy="39703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RECIPE</a:t>
            </a:r>
          </a:p>
          <a:p>
            <a:endParaRPr lang="en-US" altLang="ko-KR" dirty="0">
              <a:solidFill>
                <a:schemeClr val="tx1">
                  <a:lumMod val="85000"/>
                  <a:lumOff val="1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endParaRPr lang="en-US" altLang="ko-KR" dirty="0">
              <a:solidFill>
                <a:schemeClr val="tx1">
                  <a:lumMod val="85000"/>
                  <a:lumOff val="1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r>
              <a: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RECIPE_CTG_</a:t>
            </a:r>
          </a:p>
          <a:p>
            <a:r>
              <a: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(CHEF, NATION, PART)</a:t>
            </a:r>
          </a:p>
          <a:p>
            <a:endParaRPr lang="en-US" altLang="ko-KR" dirty="0">
              <a:solidFill>
                <a:schemeClr val="tx1">
                  <a:lumMod val="85000"/>
                  <a:lumOff val="1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endParaRPr lang="en-US" altLang="ko-KR" dirty="0">
              <a:solidFill>
                <a:schemeClr val="tx1">
                  <a:lumMod val="85000"/>
                  <a:lumOff val="1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endParaRPr lang="en-US" altLang="ko-KR" dirty="0">
              <a:solidFill>
                <a:schemeClr val="tx1">
                  <a:lumMod val="85000"/>
                  <a:lumOff val="1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r>
              <a: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RECIPE_ING</a:t>
            </a:r>
          </a:p>
          <a:p>
            <a:endParaRPr lang="en-US" altLang="ko-KR" dirty="0">
              <a:solidFill>
                <a:schemeClr val="tx1">
                  <a:lumMod val="85000"/>
                  <a:lumOff val="1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endParaRPr lang="en-US" altLang="ko-KR" dirty="0">
              <a:solidFill>
                <a:schemeClr val="tx1">
                  <a:lumMod val="85000"/>
                  <a:lumOff val="1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endParaRPr lang="en-US" altLang="ko-KR" dirty="0">
              <a:solidFill>
                <a:schemeClr val="tx1">
                  <a:lumMod val="85000"/>
                  <a:lumOff val="1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r>
              <a: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RECIPE_STEP</a:t>
            </a:r>
          </a:p>
          <a:p>
            <a:r>
              <a:rPr lang="ko-KR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</a:p>
        </p:txBody>
      </p:sp>
      <p:sp>
        <p:nvSpPr>
          <p:cNvPr id="23" name="왼쪽 대괄호 22">
            <a:extLst>
              <a:ext uri="{FF2B5EF4-FFF2-40B4-BE49-F238E27FC236}">
                <a16:creationId xmlns:a16="http://schemas.microsoft.com/office/drawing/2014/main" id="{44FDC91F-29B9-4550-A04C-815C0BC2C395}"/>
              </a:ext>
            </a:extLst>
          </p:cNvPr>
          <p:cNvSpPr/>
          <p:nvPr/>
        </p:nvSpPr>
        <p:spPr>
          <a:xfrm>
            <a:off x="2825447" y="1679650"/>
            <a:ext cx="336566" cy="2089184"/>
          </a:xfrm>
          <a:prstGeom prst="leftBracket">
            <a:avLst/>
          </a:prstGeom>
          <a:ln w="38100">
            <a:solidFill>
              <a:srgbClr val="FF8B8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12071BCE-12A1-4FC5-B39B-67CE09659C48}"/>
              </a:ext>
            </a:extLst>
          </p:cNvPr>
          <p:cNvSpPr txBox="1"/>
          <p:nvPr/>
        </p:nvSpPr>
        <p:spPr>
          <a:xfrm>
            <a:off x="8943218" y="2747501"/>
            <a:ext cx="2993127" cy="646331"/>
          </a:xfrm>
          <a:prstGeom prst="rect">
            <a:avLst/>
          </a:prstGeom>
          <a:solidFill>
            <a:schemeClr val="tx1">
              <a:lumMod val="75000"/>
              <a:lumOff val="25000"/>
              <a:alpha val="60000"/>
            </a:schemeClr>
          </a:solidFill>
        </p:spPr>
        <p:txBody>
          <a:bodyPr wrap="none" rtlCol="0">
            <a:spAutoFit/>
          </a:bodyPr>
          <a:lstStyle/>
          <a:p>
            <a:pPr algn="ctr"/>
            <a:r>
              <a:rPr lang="ko-KR" altLang="en-US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레시피 검색 시 체크박스 이용 </a:t>
            </a:r>
            <a:endParaRPr lang="en-US" altLang="ko-KR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algn="ctr"/>
            <a:r>
              <a:rPr lang="en-US" altLang="ko-KR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Ajax</a:t>
            </a:r>
            <a:r>
              <a:rPr lang="ko-KR" altLang="en-US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처리로 바로 조회 가능 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D3281AE5-8D08-4739-9B87-DABBCA0416F5}"/>
              </a:ext>
            </a:extLst>
          </p:cNvPr>
          <p:cNvSpPr txBox="1"/>
          <p:nvPr/>
        </p:nvSpPr>
        <p:spPr>
          <a:xfrm>
            <a:off x="8943218" y="4712156"/>
            <a:ext cx="2993127" cy="646331"/>
          </a:xfrm>
          <a:prstGeom prst="rect">
            <a:avLst/>
          </a:prstGeom>
          <a:solidFill>
            <a:schemeClr val="tx1">
              <a:lumMod val="75000"/>
              <a:lumOff val="25000"/>
              <a:alpha val="6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JS </a:t>
            </a:r>
            <a:r>
              <a:rPr lang="ko-KR" altLang="en-US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처리로 클릭하여 </a:t>
            </a:r>
            <a:endParaRPr lang="en-US" altLang="ko-KR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algn="ctr"/>
            <a:r>
              <a:rPr lang="ko-KR" altLang="en-US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추가할 수 있는 구조 </a:t>
            </a:r>
          </a:p>
        </p:txBody>
      </p:sp>
      <p:cxnSp>
        <p:nvCxnSpPr>
          <p:cNvPr id="27" name="직선 연결선 26">
            <a:extLst>
              <a:ext uri="{FF2B5EF4-FFF2-40B4-BE49-F238E27FC236}">
                <a16:creationId xmlns:a16="http://schemas.microsoft.com/office/drawing/2014/main" id="{341320FD-906A-4AE0-9DBC-7F70A51A6E32}"/>
              </a:ext>
            </a:extLst>
          </p:cNvPr>
          <p:cNvCxnSpPr/>
          <p:nvPr/>
        </p:nvCxnSpPr>
        <p:spPr>
          <a:xfrm>
            <a:off x="1270535" y="2156059"/>
            <a:ext cx="1554912" cy="0"/>
          </a:xfrm>
          <a:prstGeom prst="line">
            <a:avLst/>
          </a:prstGeom>
          <a:ln w="38100">
            <a:solidFill>
              <a:srgbClr val="FF8B8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직선 연결선 27">
            <a:extLst>
              <a:ext uri="{FF2B5EF4-FFF2-40B4-BE49-F238E27FC236}">
                <a16:creationId xmlns:a16="http://schemas.microsoft.com/office/drawing/2014/main" id="{3CB3FD1D-01AB-407E-8A9B-A28309A188E3}"/>
              </a:ext>
            </a:extLst>
          </p:cNvPr>
          <p:cNvCxnSpPr>
            <a:cxnSpLocks/>
          </p:cNvCxnSpPr>
          <p:nvPr/>
        </p:nvCxnSpPr>
        <p:spPr>
          <a:xfrm>
            <a:off x="1847503" y="2991852"/>
            <a:ext cx="1314510" cy="0"/>
          </a:xfrm>
          <a:prstGeom prst="line">
            <a:avLst/>
          </a:prstGeom>
          <a:ln w="38100">
            <a:solidFill>
              <a:srgbClr val="8AD0C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직선 연결선 29">
            <a:extLst>
              <a:ext uri="{FF2B5EF4-FFF2-40B4-BE49-F238E27FC236}">
                <a16:creationId xmlns:a16="http://schemas.microsoft.com/office/drawing/2014/main" id="{7774342B-1891-4026-95D6-3B77DB9AF79C}"/>
              </a:ext>
            </a:extLst>
          </p:cNvPr>
          <p:cNvCxnSpPr>
            <a:cxnSpLocks/>
          </p:cNvCxnSpPr>
          <p:nvPr/>
        </p:nvCxnSpPr>
        <p:spPr>
          <a:xfrm>
            <a:off x="1738523" y="4385910"/>
            <a:ext cx="1423490" cy="0"/>
          </a:xfrm>
          <a:prstGeom prst="line">
            <a:avLst/>
          </a:prstGeom>
          <a:ln w="38100">
            <a:solidFill>
              <a:srgbClr val="8AD0C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직선 연결선 31">
            <a:extLst>
              <a:ext uri="{FF2B5EF4-FFF2-40B4-BE49-F238E27FC236}">
                <a16:creationId xmlns:a16="http://schemas.microsoft.com/office/drawing/2014/main" id="{E9DDF4DC-E46C-4C77-A9B5-CBC71D920886}"/>
              </a:ext>
            </a:extLst>
          </p:cNvPr>
          <p:cNvCxnSpPr>
            <a:cxnSpLocks/>
          </p:cNvCxnSpPr>
          <p:nvPr/>
        </p:nvCxnSpPr>
        <p:spPr>
          <a:xfrm>
            <a:off x="1919799" y="5491211"/>
            <a:ext cx="1242214" cy="0"/>
          </a:xfrm>
          <a:prstGeom prst="line">
            <a:avLst/>
          </a:prstGeom>
          <a:ln w="38100">
            <a:solidFill>
              <a:srgbClr val="8AD0C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4038435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그룹 7">
            <a:extLst>
              <a:ext uri="{FF2B5EF4-FFF2-40B4-BE49-F238E27FC236}">
                <a16:creationId xmlns:a16="http://schemas.microsoft.com/office/drawing/2014/main" id="{0BB222B1-DD0C-480B-BDD4-0EFF63946C64}"/>
              </a:ext>
            </a:extLst>
          </p:cNvPr>
          <p:cNvGrpSpPr/>
          <p:nvPr/>
        </p:nvGrpSpPr>
        <p:grpSpPr>
          <a:xfrm>
            <a:off x="400352" y="336195"/>
            <a:ext cx="1787701" cy="646273"/>
            <a:chOff x="400352" y="336195"/>
            <a:chExt cx="1787701" cy="646273"/>
          </a:xfrm>
        </p:grpSpPr>
        <p:grpSp>
          <p:nvGrpSpPr>
            <p:cNvPr id="9" name="그룹 8">
              <a:extLst>
                <a:ext uri="{FF2B5EF4-FFF2-40B4-BE49-F238E27FC236}">
                  <a16:creationId xmlns:a16="http://schemas.microsoft.com/office/drawing/2014/main" id="{16BCFCA6-C1D0-4F2F-817F-B4BFCEA75116}"/>
                </a:ext>
              </a:extLst>
            </p:cNvPr>
            <p:cNvGrpSpPr/>
            <p:nvPr/>
          </p:nvGrpSpPr>
          <p:grpSpPr>
            <a:xfrm>
              <a:off x="400352" y="336195"/>
              <a:ext cx="1787701" cy="566639"/>
              <a:chOff x="400352" y="336195"/>
              <a:chExt cx="1787701" cy="566639"/>
            </a:xfrm>
          </p:grpSpPr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C30FFB15-E4A8-4A4A-B0D9-6DB1CB108D2C}"/>
                  </a:ext>
                </a:extLst>
              </p:cNvPr>
              <p:cNvSpPr txBox="1"/>
              <p:nvPr/>
            </p:nvSpPr>
            <p:spPr>
              <a:xfrm>
                <a:off x="438150" y="336195"/>
                <a:ext cx="1749903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1400" dirty="0">
                    <a:solidFill>
                      <a:schemeClr val="bg1">
                        <a:lumMod val="50000"/>
                      </a:schemeClr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Part 2 </a:t>
                </a:r>
                <a:r>
                  <a:rPr lang="ko-KR" altLang="en-US" sz="1400" dirty="0">
                    <a:solidFill>
                      <a:schemeClr val="bg1">
                        <a:lumMod val="50000"/>
                      </a:schemeClr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프로젝트 내용</a:t>
                </a:r>
                <a:endParaRPr lang="en-US" altLang="ko-KR" sz="1400" dirty="0">
                  <a:solidFill>
                    <a:schemeClr val="bg1">
                      <a:lumMod val="50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  <p:sp>
            <p:nvSpPr>
              <p:cNvPr id="12" name="직사각형 11">
                <a:extLst>
                  <a:ext uri="{FF2B5EF4-FFF2-40B4-BE49-F238E27FC236}">
                    <a16:creationId xmlns:a16="http://schemas.microsoft.com/office/drawing/2014/main" id="{9C98F5A9-DE3F-4118-B99C-8ECE556EABED}"/>
                  </a:ext>
                </a:extLst>
              </p:cNvPr>
              <p:cNvSpPr/>
              <p:nvPr/>
            </p:nvSpPr>
            <p:spPr>
              <a:xfrm>
                <a:off x="400352" y="373135"/>
                <a:ext cx="45719" cy="529699"/>
              </a:xfrm>
              <a:prstGeom prst="rect">
                <a:avLst/>
              </a:prstGeom>
              <a:solidFill>
                <a:srgbClr val="FF8B8B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E1AEEB1A-E5DE-4239-8BED-7E1F240A1C7D}"/>
                </a:ext>
              </a:extLst>
            </p:cNvPr>
            <p:cNvSpPr/>
            <p:nvPr/>
          </p:nvSpPr>
          <p:spPr>
            <a:xfrm>
              <a:off x="428525" y="582358"/>
              <a:ext cx="1418978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ko-KR" altLang="en-US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레시피 검색</a:t>
              </a:r>
            </a:p>
          </p:txBody>
        </p:sp>
      </p:grpSp>
      <p:pic>
        <p:nvPicPr>
          <p:cNvPr id="13" name="그림 12">
            <a:extLst>
              <a:ext uri="{FF2B5EF4-FFF2-40B4-BE49-F238E27FC236}">
                <a16:creationId xmlns:a16="http://schemas.microsoft.com/office/drawing/2014/main" id="{048CAD8F-E21C-4904-AE9B-12B5003A7FC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1462" t="12441" r="22991" b="11667"/>
          <a:stretch/>
        </p:blipFill>
        <p:spPr>
          <a:xfrm>
            <a:off x="4702760" y="1187397"/>
            <a:ext cx="6772296" cy="5204706"/>
          </a:xfrm>
          <a:prstGeom prst="rect">
            <a:avLst/>
          </a:prstGeom>
        </p:spPr>
      </p:pic>
      <p:sp>
        <p:nvSpPr>
          <p:cNvPr id="14" name="직사각형 13">
            <a:extLst>
              <a:ext uri="{FF2B5EF4-FFF2-40B4-BE49-F238E27FC236}">
                <a16:creationId xmlns:a16="http://schemas.microsoft.com/office/drawing/2014/main" id="{6DDEEBA4-5FE9-4DD4-986E-B3A62890EBF1}"/>
              </a:ext>
            </a:extLst>
          </p:cNvPr>
          <p:cNvSpPr/>
          <p:nvPr/>
        </p:nvSpPr>
        <p:spPr>
          <a:xfrm>
            <a:off x="11221895" y="116828"/>
            <a:ext cx="94128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RECIPE</a:t>
            </a:r>
          </a:p>
        </p:txBody>
      </p:sp>
      <p:pic>
        <p:nvPicPr>
          <p:cNvPr id="15" name="그림 14">
            <a:extLst>
              <a:ext uri="{FF2B5EF4-FFF2-40B4-BE49-F238E27FC236}">
                <a16:creationId xmlns:a16="http://schemas.microsoft.com/office/drawing/2014/main" id="{CD265DD1-F63F-4291-8CD9-DAE7BAAFBB7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79116" t="24684" r="1257" b="32151"/>
          <a:stretch/>
        </p:blipFill>
        <p:spPr>
          <a:xfrm>
            <a:off x="394153" y="1575662"/>
            <a:ext cx="1784572" cy="1748324"/>
          </a:xfrm>
          <a:prstGeom prst="rect">
            <a:avLst/>
          </a:prstGeom>
        </p:spPr>
      </p:pic>
      <p:sp>
        <p:nvSpPr>
          <p:cNvPr id="16" name="사각형: 둥근 모서리 15">
            <a:extLst>
              <a:ext uri="{FF2B5EF4-FFF2-40B4-BE49-F238E27FC236}">
                <a16:creationId xmlns:a16="http://schemas.microsoft.com/office/drawing/2014/main" id="{72192766-D314-4C4A-BB1C-F95E4F4F3EA7}"/>
              </a:ext>
            </a:extLst>
          </p:cNvPr>
          <p:cNvSpPr/>
          <p:nvPr/>
        </p:nvSpPr>
        <p:spPr>
          <a:xfrm>
            <a:off x="326129" y="1512162"/>
            <a:ext cx="1920619" cy="1748324"/>
          </a:xfrm>
          <a:prstGeom prst="roundRect">
            <a:avLst>
              <a:gd name="adj" fmla="val 3168"/>
            </a:avLst>
          </a:prstGeom>
          <a:noFill/>
          <a:ln w="38100">
            <a:solidFill>
              <a:srgbClr val="61BFA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1" name="직선 화살표 연결선 20">
            <a:extLst>
              <a:ext uri="{FF2B5EF4-FFF2-40B4-BE49-F238E27FC236}">
                <a16:creationId xmlns:a16="http://schemas.microsoft.com/office/drawing/2014/main" id="{A45E728F-200E-4A75-B2DA-7B62BCF5F261}"/>
              </a:ext>
            </a:extLst>
          </p:cNvPr>
          <p:cNvCxnSpPr>
            <a:cxnSpLocks/>
            <a:stCxn id="16" idx="3"/>
          </p:cNvCxnSpPr>
          <p:nvPr/>
        </p:nvCxnSpPr>
        <p:spPr>
          <a:xfrm>
            <a:off x="2246748" y="2386324"/>
            <a:ext cx="2249505" cy="0"/>
          </a:xfrm>
          <a:prstGeom prst="straightConnector1">
            <a:avLst/>
          </a:prstGeom>
          <a:ln w="38100">
            <a:solidFill>
              <a:srgbClr val="61BFAD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직선 화살표 연결선 21">
            <a:extLst>
              <a:ext uri="{FF2B5EF4-FFF2-40B4-BE49-F238E27FC236}">
                <a16:creationId xmlns:a16="http://schemas.microsoft.com/office/drawing/2014/main" id="{A6E4AADE-D08C-4937-A3A6-F6C3E0AC69B2}"/>
              </a:ext>
            </a:extLst>
          </p:cNvPr>
          <p:cNvCxnSpPr>
            <a:cxnSpLocks/>
          </p:cNvCxnSpPr>
          <p:nvPr/>
        </p:nvCxnSpPr>
        <p:spPr>
          <a:xfrm>
            <a:off x="5078178" y="2532461"/>
            <a:ext cx="630832" cy="909188"/>
          </a:xfrm>
          <a:prstGeom prst="straightConnector1">
            <a:avLst/>
          </a:prstGeom>
          <a:ln w="38100">
            <a:solidFill>
              <a:srgbClr val="61BFAD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D5C898D3-2297-4240-9571-FCCC300D612D}"/>
              </a:ext>
            </a:extLst>
          </p:cNvPr>
          <p:cNvSpPr txBox="1"/>
          <p:nvPr/>
        </p:nvSpPr>
        <p:spPr>
          <a:xfrm>
            <a:off x="2474717" y="2518319"/>
            <a:ext cx="1770036" cy="923330"/>
          </a:xfrm>
          <a:prstGeom prst="rect">
            <a:avLst/>
          </a:prstGeom>
          <a:solidFill>
            <a:schemeClr val="tx1">
              <a:lumMod val="75000"/>
              <a:lumOff val="25000"/>
              <a:alpha val="70000"/>
            </a:schemeClr>
          </a:solidFill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초기화 시 </a:t>
            </a:r>
            <a:endParaRPr lang="en-US" altLang="ko-KR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r>
              <a:rPr lang="ko-KR" altLang="en-US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카테고리 항목에 </a:t>
            </a:r>
            <a:endParaRPr lang="en-US" altLang="ko-KR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r>
              <a:rPr lang="ko-KR" altLang="en-US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데이터 </a:t>
            </a:r>
            <a:r>
              <a:rPr lang="ko-KR" altLang="en-US" dirty="0" err="1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뿌려짐</a:t>
            </a:r>
            <a:endParaRPr lang="en-US" altLang="ko-KR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27" name="양쪽 대괄호 26">
            <a:extLst>
              <a:ext uri="{FF2B5EF4-FFF2-40B4-BE49-F238E27FC236}">
                <a16:creationId xmlns:a16="http://schemas.microsoft.com/office/drawing/2014/main" id="{9C547D49-57B2-4CDD-9506-F7A73E864A55}"/>
              </a:ext>
            </a:extLst>
          </p:cNvPr>
          <p:cNvSpPr/>
          <p:nvPr/>
        </p:nvSpPr>
        <p:spPr>
          <a:xfrm>
            <a:off x="4496253" y="1942605"/>
            <a:ext cx="7379071" cy="1320581"/>
          </a:xfrm>
          <a:prstGeom prst="bracketPair">
            <a:avLst>
              <a:gd name="adj" fmla="val 17480"/>
            </a:avLst>
          </a:prstGeom>
          <a:ln w="38100">
            <a:solidFill>
              <a:srgbClr val="61BFA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9" name="직선 화살표 연결선 28">
            <a:extLst>
              <a:ext uri="{FF2B5EF4-FFF2-40B4-BE49-F238E27FC236}">
                <a16:creationId xmlns:a16="http://schemas.microsoft.com/office/drawing/2014/main" id="{825893C0-F404-4639-AB1E-B4A49A3C8410}"/>
              </a:ext>
            </a:extLst>
          </p:cNvPr>
          <p:cNvCxnSpPr>
            <a:cxnSpLocks/>
          </p:cNvCxnSpPr>
          <p:nvPr/>
        </p:nvCxnSpPr>
        <p:spPr>
          <a:xfrm>
            <a:off x="5741590" y="3657327"/>
            <a:ext cx="0" cy="571773"/>
          </a:xfrm>
          <a:prstGeom prst="straightConnector1">
            <a:avLst/>
          </a:prstGeom>
          <a:ln w="38100">
            <a:solidFill>
              <a:srgbClr val="61BFAD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사각형: 둥근 모서리 31">
            <a:extLst>
              <a:ext uri="{FF2B5EF4-FFF2-40B4-BE49-F238E27FC236}">
                <a16:creationId xmlns:a16="http://schemas.microsoft.com/office/drawing/2014/main" id="{4AC4BCEA-937C-470C-A0AB-976FEC6935AE}"/>
              </a:ext>
            </a:extLst>
          </p:cNvPr>
          <p:cNvSpPr/>
          <p:nvPr/>
        </p:nvSpPr>
        <p:spPr>
          <a:xfrm>
            <a:off x="4799500" y="4311993"/>
            <a:ext cx="6675549" cy="2080109"/>
          </a:xfrm>
          <a:prstGeom prst="roundRect">
            <a:avLst>
              <a:gd name="adj" fmla="val 3168"/>
            </a:avLst>
          </a:prstGeom>
          <a:noFill/>
          <a:ln w="38100">
            <a:solidFill>
              <a:srgbClr val="61BFA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6753820B-5E4F-4E8F-9809-577722E6A064}"/>
              </a:ext>
            </a:extLst>
          </p:cNvPr>
          <p:cNvSpPr txBox="1"/>
          <p:nvPr/>
        </p:nvSpPr>
        <p:spPr>
          <a:xfrm>
            <a:off x="6092423" y="3764198"/>
            <a:ext cx="3889206" cy="369332"/>
          </a:xfrm>
          <a:prstGeom prst="rect">
            <a:avLst/>
          </a:prstGeom>
          <a:solidFill>
            <a:schemeClr val="tx1">
              <a:lumMod val="75000"/>
              <a:lumOff val="25000"/>
              <a:alpha val="70000"/>
            </a:schemeClr>
          </a:solidFill>
        </p:spPr>
        <p:txBody>
          <a:bodyPr wrap="none" rtlCol="0">
            <a:spAutoFit/>
          </a:bodyPr>
          <a:lstStyle/>
          <a:p>
            <a:r>
              <a:rPr lang="ko-KR" altLang="en-US" dirty="0" err="1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결과창</a:t>
            </a:r>
            <a:r>
              <a:rPr lang="ko-KR" altLang="en-US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값에 따라 레시피 목록이 달라짐</a:t>
            </a:r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6251D5C4-33A9-4D98-A359-D89CFF91AD25}"/>
              </a:ext>
            </a:extLst>
          </p:cNvPr>
          <p:cNvSpPr txBox="1"/>
          <p:nvPr/>
        </p:nvSpPr>
        <p:spPr>
          <a:xfrm>
            <a:off x="5667216" y="2617723"/>
            <a:ext cx="3507692" cy="369332"/>
          </a:xfrm>
          <a:prstGeom prst="rect">
            <a:avLst/>
          </a:prstGeom>
          <a:solidFill>
            <a:schemeClr val="tx1">
              <a:lumMod val="75000"/>
              <a:lumOff val="25000"/>
              <a:alpha val="70000"/>
            </a:schemeClr>
          </a:solidFill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체크박스를 클릭하면 결과창에 보임</a:t>
            </a:r>
            <a:endParaRPr lang="en-US" altLang="ko-KR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37" name="직사각형 36">
            <a:extLst>
              <a:ext uri="{FF2B5EF4-FFF2-40B4-BE49-F238E27FC236}">
                <a16:creationId xmlns:a16="http://schemas.microsoft.com/office/drawing/2014/main" id="{FF501825-E455-4E8E-8889-FE6F5EE6DE9E}"/>
              </a:ext>
            </a:extLst>
          </p:cNvPr>
          <p:cNvSpPr/>
          <p:nvPr/>
        </p:nvSpPr>
        <p:spPr>
          <a:xfrm>
            <a:off x="151937" y="3943213"/>
            <a:ext cx="4150555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매칭 시</a:t>
            </a:r>
            <a:r>
              <a:rPr lang="en-US" altLang="ko-KR" dirty="0">
                <a:solidFill>
                  <a:schemeClr val="tx1">
                    <a:lumMod val="50000"/>
                    <a:lumOff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ko-KR" alt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체크박스에 클릭한 값과 </a:t>
            </a:r>
            <a:endParaRPr lang="en-US" altLang="ko-KR" dirty="0">
              <a:solidFill>
                <a:schemeClr val="tx1">
                  <a:lumMod val="50000"/>
                  <a:lumOff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r>
              <a:rPr lang="ko-KR" alt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레시피 등록 시 카테고리 설정 값을 저장한 </a:t>
            </a:r>
            <a:endParaRPr lang="en-US" altLang="ko-KR" dirty="0">
              <a:solidFill>
                <a:schemeClr val="tx1">
                  <a:lumMod val="50000"/>
                  <a:lumOff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r>
              <a:rPr lang="en-US" altLang="ko-KR" dirty="0">
                <a:solidFill>
                  <a:schemeClr val="tx1">
                    <a:lumMod val="50000"/>
                    <a:lumOff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RECIPE_CTG_</a:t>
            </a:r>
            <a:r>
              <a:rPr lang="ko-KR" alt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테이블 이용</a:t>
            </a:r>
            <a:endParaRPr lang="en-US" altLang="ko-KR" dirty="0">
              <a:solidFill>
                <a:schemeClr val="tx1">
                  <a:lumMod val="50000"/>
                  <a:lumOff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09307926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D830F793-EBBB-45CB-8592-8AFF9D21E5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148997"/>
            <a:ext cx="12192000" cy="5431152"/>
          </a:xfrm>
          <a:prstGeom prst="rect">
            <a:avLst/>
          </a:prstGeom>
        </p:spPr>
      </p:pic>
      <p:sp>
        <p:nvSpPr>
          <p:cNvPr id="21" name="사각형: 둥근 모서리 20">
            <a:extLst>
              <a:ext uri="{FF2B5EF4-FFF2-40B4-BE49-F238E27FC236}">
                <a16:creationId xmlns:a16="http://schemas.microsoft.com/office/drawing/2014/main" id="{64E12357-5481-41D3-96C6-C70F7A3FC2F0}"/>
              </a:ext>
            </a:extLst>
          </p:cNvPr>
          <p:cNvSpPr/>
          <p:nvPr/>
        </p:nvSpPr>
        <p:spPr>
          <a:xfrm>
            <a:off x="4135425" y="2637091"/>
            <a:ext cx="3118585" cy="2024973"/>
          </a:xfrm>
          <a:prstGeom prst="roundRect">
            <a:avLst>
              <a:gd name="adj" fmla="val 5483"/>
            </a:avLst>
          </a:prstGeom>
          <a:noFill/>
          <a:ln w="28575">
            <a:solidFill>
              <a:srgbClr val="FF8B8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사각형: 둥근 모서리 22">
            <a:extLst>
              <a:ext uri="{FF2B5EF4-FFF2-40B4-BE49-F238E27FC236}">
                <a16:creationId xmlns:a16="http://schemas.microsoft.com/office/drawing/2014/main" id="{145BB4C1-1FDB-40B0-9163-41B08ADF31E4}"/>
              </a:ext>
            </a:extLst>
          </p:cNvPr>
          <p:cNvSpPr/>
          <p:nvPr/>
        </p:nvSpPr>
        <p:spPr>
          <a:xfrm>
            <a:off x="9677400" y="2416513"/>
            <a:ext cx="2422749" cy="2414794"/>
          </a:xfrm>
          <a:prstGeom prst="roundRect">
            <a:avLst>
              <a:gd name="adj" fmla="val 5483"/>
            </a:avLst>
          </a:prstGeom>
          <a:noFill/>
          <a:ln w="28575">
            <a:solidFill>
              <a:srgbClr val="A2DAC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3" name="그룹 12">
            <a:extLst>
              <a:ext uri="{FF2B5EF4-FFF2-40B4-BE49-F238E27FC236}">
                <a16:creationId xmlns:a16="http://schemas.microsoft.com/office/drawing/2014/main" id="{57685FDB-6D6A-41D3-AA28-E19258BB3651}"/>
              </a:ext>
            </a:extLst>
          </p:cNvPr>
          <p:cNvGrpSpPr/>
          <p:nvPr/>
        </p:nvGrpSpPr>
        <p:grpSpPr>
          <a:xfrm>
            <a:off x="400352" y="336195"/>
            <a:ext cx="1787701" cy="646273"/>
            <a:chOff x="400352" y="336195"/>
            <a:chExt cx="1787701" cy="646273"/>
          </a:xfrm>
        </p:grpSpPr>
        <p:grpSp>
          <p:nvGrpSpPr>
            <p:cNvPr id="14" name="그룹 13">
              <a:extLst>
                <a:ext uri="{FF2B5EF4-FFF2-40B4-BE49-F238E27FC236}">
                  <a16:creationId xmlns:a16="http://schemas.microsoft.com/office/drawing/2014/main" id="{2372B066-E635-4470-8F90-3801FBD80430}"/>
                </a:ext>
              </a:extLst>
            </p:cNvPr>
            <p:cNvGrpSpPr/>
            <p:nvPr/>
          </p:nvGrpSpPr>
          <p:grpSpPr>
            <a:xfrm>
              <a:off x="400352" y="336195"/>
              <a:ext cx="1787701" cy="566639"/>
              <a:chOff x="400352" y="336195"/>
              <a:chExt cx="1787701" cy="566639"/>
            </a:xfrm>
          </p:grpSpPr>
          <p:sp>
            <p:nvSpPr>
              <p:cNvPr id="26" name="TextBox 25">
                <a:extLst>
                  <a:ext uri="{FF2B5EF4-FFF2-40B4-BE49-F238E27FC236}">
                    <a16:creationId xmlns:a16="http://schemas.microsoft.com/office/drawing/2014/main" id="{4916D4B2-3200-446C-8050-6106D7D0FF25}"/>
                  </a:ext>
                </a:extLst>
              </p:cNvPr>
              <p:cNvSpPr txBox="1"/>
              <p:nvPr/>
            </p:nvSpPr>
            <p:spPr>
              <a:xfrm>
                <a:off x="438150" y="336195"/>
                <a:ext cx="1749903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1400" dirty="0">
                    <a:solidFill>
                      <a:schemeClr val="bg1">
                        <a:lumMod val="50000"/>
                      </a:schemeClr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Part 2 </a:t>
                </a:r>
                <a:r>
                  <a:rPr lang="ko-KR" altLang="en-US" sz="1400" dirty="0">
                    <a:solidFill>
                      <a:schemeClr val="bg1">
                        <a:lumMod val="50000"/>
                      </a:schemeClr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프로젝트 내용</a:t>
                </a:r>
                <a:endParaRPr lang="en-US" altLang="ko-KR" sz="1400" dirty="0">
                  <a:solidFill>
                    <a:schemeClr val="bg1">
                      <a:lumMod val="50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  <p:sp>
            <p:nvSpPr>
              <p:cNvPr id="27" name="직사각형 26">
                <a:extLst>
                  <a:ext uri="{FF2B5EF4-FFF2-40B4-BE49-F238E27FC236}">
                    <a16:creationId xmlns:a16="http://schemas.microsoft.com/office/drawing/2014/main" id="{1E6F3A18-13AF-4EFE-8A0D-2A9E2DABAF21}"/>
                  </a:ext>
                </a:extLst>
              </p:cNvPr>
              <p:cNvSpPr/>
              <p:nvPr/>
            </p:nvSpPr>
            <p:spPr>
              <a:xfrm>
                <a:off x="400352" y="373135"/>
                <a:ext cx="45719" cy="529699"/>
              </a:xfrm>
              <a:prstGeom prst="rect">
                <a:avLst/>
              </a:prstGeom>
              <a:solidFill>
                <a:srgbClr val="FF8B8B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22" name="직사각형 21">
              <a:extLst>
                <a:ext uri="{FF2B5EF4-FFF2-40B4-BE49-F238E27FC236}">
                  <a16:creationId xmlns:a16="http://schemas.microsoft.com/office/drawing/2014/main" id="{1043F060-D88E-45F6-921A-191DA15CDCEC}"/>
                </a:ext>
              </a:extLst>
            </p:cNvPr>
            <p:cNvSpPr/>
            <p:nvPr/>
          </p:nvSpPr>
          <p:spPr>
            <a:xfrm>
              <a:off x="428525" y="582358"/>
              <a:ext cx="1418978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ko-KR" altLang="en-US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레시피 검색</a:t>
              </a:r>
            </a:p>
          </p:txBody>
        </p:sp>
      </p:grpSp>
      <p:sp>
        <p:nvSpPr>
          <p:cNvPr id="28" name="사각형: 둥근 모서리 27">
            <a:extLst>
              <a:ext uri="{FF2B5EF4-FFF2-40B4-BE49-F238E27FC236}">
                <a16:creationId xmlns:a16="http://schemas.microsoft.com/office/drawing/2014/main" id="{9ACBBECC-C5F7-4BF4-B6E9-66ACC543EEBE}"/>
              </a:ext>
            </a:extLst>
          </p:cNvPr>
          <p:cNvSpPr/>
          <p:nvPr/>
        </p:nvSpPr>
        <p:spPr>
          <a:xfrm>
            <a:off x="7404100" y="2416513"/>
            <a:ext cx="2054449" cy="2414794"/>
          </a:xfrm>
          <a:prstGeom prst="roundRect">
            <a:avLst>
              <a:gd name="adj" fmla="val 5483"/>
            </a:avLst>
          </a:prstGeom>
          <a:noFill/>
          <a:ln w="28575">
            <a:solidFill>
              <a:srgbClr val="A2DAC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5D9464B-C0BB-4721-AE60-4F1A9EE489E1}"/>
              </a:ext>
            </a:extLst>
          </p:cNvPr>
          <p:cNvSpPr txBox="1"/>
          <p:nvPr/>
        </p:nvSpPr>
        <p:spPr>
          <a:xfrm>
            <a:off x="6778915" y="1647100"/>
            <a:ext cx="299312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레시피 등록 시 </a:t>
            </a:r>
            <a:endParaRPr lang="en-US" altLang="ko-KR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카테고리 값 저장하는 테이블  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E53E59C3-0F1B-4144-8115-CAC74D73407C}"/>
              </a:ext>
            </a:extLst>
          </p:cNvPr>
          <p:cNvSpPr txBox="1"/>
          <p:nvPr/>
        </p:nvSpPr>
        <p:spPr>
          <a:xfrm>
            <a:off x="10068149" y="1647100"/>
            <a:ext cx="182774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카테고리 조회 시 </a:t>
            </a:r>
            <a:endParaRPr lang="en-US" altLang="ko-KR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보여지는 테이블 </a:t>
            </a:r>
          </a:p>
        </p:txBody>
      </p:sp>
    </p:spTree>
    <p:extLst>
      <p:ext uri="{BB962C8B-B14F-4D97-AF65-F5344CB8AC3E}">
        <p14:creationId xmlns:p14="http://schemas.microsoft.com/office/powerpoint/2010/main" val="276266786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그룹 7">
            <a:extLst>
              <a:ext uri="{FF2B5EF4-FFF2-40B4-BE49-F238E27FC236}">
                <a16:creationId xmlns:a16="http://schemas.microsoft.com/office/drawing/2014/main" id="{0BB222B1-DD0C-480B-BDD4-0EFF63946C64}"/>
              </a:ext>
            </a:extLst>
          </p:cNvPr>
          <p:cNvGrpSpPr/>
          <p:nvPr/>
        </p:nvGrpSpPr>
        <p:grpSpPr>
          <a:xfrm>
            <a:off x="400352" y="336195"/>
            <a:ext cx="1787701" cy="646273"/>
            <a:chOff x="400352" y="336195"/>
            <a:chExt cx="1787701" cy="646273"/>
          </a:xfrm>
        </p:grpSpPr>
        <p:grpSp>
          <p:nvGrpSpPr>
            <p:cNvPr id="9" name="그룹 8">
              <a:extLst>
                <a:ext uri="{FF2B5EF4-FFF2-40B4-BE49-F238E27FC236}">
                  <a16:creationId xmlns:a16="http://schemas.microsoft.com/office/drawing/2014/main" id="{16BCFCA6-C1D0-4F2F-817F-B4BFCEA75116}"/>
                </a:ext>
              </a:extLst>
            </p:cNvPr>
            <p:cNvGrpSpPr/>
            <p:nvPr/>
          </p:nvGrpSpPr>
          <p:grpSpPr>
            <a:xfrm>
              <a:off x="400352" y="336195"/>
              <a:ext cx="1787701" cy="566639"/>
              <a:chOff x="400352" y="336195"/>
              <a:chExt cx="1787701" cy="566639"/>
            </a:xfrm>
          </p:grpSpPr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C30FFB15-E4A8-4A4A-B0D9-6DB1CB108D2C}"/>
                  </a:ext>
                </a:extLst>
              </p:cNvPr>
              <p:cNvSpPr txBox="1"/>
              <p:nvPr/>
            </p:nvSpPr>
            <p:spPr>
              <a:xfrm>
                <a:off x="438150" y="336195"/>
                <a:ext cx="1749903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1400" dirty="0">
                    <a:solidFill>
                      <a:schemeClr val="bg1">
                        <a:lumMod val="50000"/>
                      </a:schemeClr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Part 2 </a:t>
                </a:r>
                <a:r>
                  <a:rPr lang="ko-KR" altLang="en-US" sz="1400" dirty="0">
                    <a:solidFill>
                      <a:schemeClr val="bg1">
                        <a:lumMod val="50000"/>
                      </a:schemeClr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프로젝트 내용</a:t>
                </a:r>
                <a:endParaRPr lang="en-US" altLang="ko-KR" sz="1400" dirty="0">
                  <a:solidFill>
                    <a:schemeClr val="bg1">
                      <a:lumMod val="50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  <p:sp>
            <p:nvSpPr>
              <p:cNvPr id="12" name="직사각형 11">
                <a:extLst>
                  <a:ext uri="{FF2B5EF4-FFF2-40B4-BE49-F238E27FC236}">
                    <a16:creationId xmlns:a16="http://schemas.microsoft.com/office/drawing/2014/main" id="{9C98F5A9-DE3F-4118-B99C-8ECE556EABED}"/>
                  </a:ext>
                </a:extLst>
              </p:cNvPr>
              <p:cNvSpPr/>
              <p:nvPr/>
            </p:nvSpPr>
            <p:spPr>
              <a:xfrm>
                <a:off x="400352" y="373135"/>
                <a:ext cx="45719" cy="529699"/>
              </a:xfrm>
              <a:prstGeom prst="rect">
                <a:avLst/>
              </a:prstGeom>
              <a:solidFill>
                <a:srgbClr val="FF8B8B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E1AEEB1A-E5DE-4239-8BED-7E1F240A1C7D}"/>
                </a:ext>
              </a:extLst>
            </p:cNvPr>
            <p:cNvSpPr/>
            <p:nvPr/>
          </p:nvSpPr>
          <p:spPr>
            <a:xfrm>
              <a:off x="428525" y="582358"/>
              <a:ext cx="1418978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ko-KR" altLang="en-US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레시피 검색</a:t>
              </a:r>
            </a:p>
          </p:txBody>
        </p:sp>
      </p:grp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6DDEEBA4-5FE9-4DD4-986E-B3A62890EBF1}"/>
              </a:ext>
            </a:extLst>
          </p:cNvPr>
          <p:cNvSpPr/>
          <p:nvPr/>
        </p:nvSpPr>
        <p:spPr>
          <a:xfrm>
            <a:off x="11221895" y="116828"/>
            <a:ext cx="94128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RECIPE</a:t>
            </a:r>
          </a:p>
        </p:txBody>
      </p:sp>
      <p:grpSp>
        <p:nvGrpSpPr>
          <p:cNvPr id="17" name="그룹 16">
            <a:extLst>
              <a:ext uri="{FF2B5EF4-FFF2-40B4-BE49-F238E27FC236}">
                <a16:creationId xmlns:a16="http://schemas.microsoft.com/office/drawing/2014/main" id="{1C4BDF98-CE8F-41F3-8CD4-96C511AE75D3}"/>
              </a:ext>
            </a:extLst>
          </p:cNvPr>
          <p:cNvGrpSpPr/>
          <p:nvPr/>
        </p:nvGrpSpPr>
        <p:grpSpPr>
          <a:xfrm>
            <a:off x="1151825" y="1634836"/>
            <a:ext cx="2902142" cy="3807362"/>
            <a:chOff x="1356359" y="1934677"/>
            <a:chExt cx="2902143" cy="3807363"/>
          </a:xfrm>
        </p:grpSpPr>
        <p:pic>
          <p:nvPicPr>
            <p:cNvPr id="18" name="Picture 2" descr="대한민국 치킨 프랜차이즈 계보를 정리한다. 맛있는 치킨의 역사!">
              <a:extLst>
                <a:ext uri="{FF2B5EF4-FFF2-40B4-BE49-F238E27FC236}">
                  <a16:creationId xmlns:a16="http://schemas.microsoft.com/office/drawing/2014/main" id="{ED143DA3-CFAD-44AA-8F95-DE2736295D0B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rightnessContrast bright="-2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3221" r="13372"/>
            <a:stretch/>
          </p:blipFill>
          <p:spPr bwMode="auto">
            <a:xfrm>
              <a:off x="1463458" y="2059726"/>
              <a:ext cx="2685032" cy="240639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B87AA558-E33B-4171-80AD-725A66004B50}"/>
                </a:ext>
              </a:extLst>
            </p:cNvPr>
            <p:cNvSpPr/>
            <p:nvPr/>
          </p:nvSpPr>
          <p:spPr>
            <a:xfrm>
              <a:off x="1356359" y="1934677"/>
              <a:ext cx="2902143" cy="3807363"/>
            </a:xfrm>
            <a:prstGeom prst="rect">
              <a:avLst/>
            </a:prstGeom>
            <a:noFill/>
            <a:ln w="2857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801" dirty="0"/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A2937D0B-B7AB-42DC-891E-53CC0A5B9BFD}"/>
                </a:ext>
              </a:extLst>
            </p:cNvPr>
            <p:cNvSpPr txBox="1"/>
            <p:nvPr/>
          </p:nvSpPr>
          <p:spPr>
            <a:xfrm>
              <a:off x="1434581" y="2103855"/>
              <a:ext cx="1351652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600" dirty="0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요리조리 등급</a:t>
              </a: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B2A9447D-90F1-477A-8FA0-12781251867C}"/>
                </a:ext>
              </a:extLst>
            </p:cNvPr>
            <p:cNvSpPr txBox="1"/>
            <p:nvPr/>
          </p:nvSpPr>
          <p:spPr>
            <a:xfrm>
              <a:off x="2049997" y="4466122"/>
              <a:ext cx="1511952" cy="116480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en-US" altLang="ko-KR" sz="1600" b="1" dirty="0"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TITLE</a:t>
              </a:r>
            </a:p>
            <a:p>
              <a:pPr algn="ctr">
                <a:lnSpc>
                  <a:spcPct val="150000"/>
                </a:lnSpc>
              </a:pPr>
              <a:r>
                <a:rPr lang="ko-KR" altLang="en-US" sz="1600" dirty="0"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간략한 설명</a:t>
              </a:r>
              <a:endParaRPr lang="en-US" altLang="ko-KR" sz="1600" dirty="0"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  <a:p>
              <a:pPr algn="ctr">
                <a:lnSpc>
                  <a:spcPct val="150000"/>
                </a:lnSpc>
              </a:pPr>
              <a:r>
                <a:rPr lang="ko-KR" altLang="en-US" sz="1600" dirty="0"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작성자 </a:t>
              </a:r>
              <a:r>
                <a:rPr lang="en-US" altLang="ko-KR" sz="1600" dirty="0"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| </a:t>
              </a:r>
              <a:r>
                <a:rPr lang="ko-KR" altLang="en-US" sz="1600" dirty="0"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닉네임 </a:t>
              </a:r>
            </a:p>
          </p:txBody>
        </p:sp>
        <p:sp>
          <p:nvSpPr>
            <p:cNvPr id="22" name="직사각형 21">
              <a:extLst>
                <a:ext uri="{FF2B5EF4-FFF2-40B4-BE49-F238E27FC236}">
                  <a16:creationId xmlns:a16="http://schemas.microsoft.com/office/drawing/2014/main" id="{2FC31EF9-DCD0-4A84-BCFA-FB8C26DB8A9B}"/>
                </a:ext>
              </a:extLst>
            </p:cNvPr>
            <p:cNvSpPr/>
            <p:nvPr/>
          </p:nvSpPr>
          <p:spPr>
            <a:xfrm>
              <a:off x="1547676" y="4113008"/>
              <a:ext cx="2539479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ko-KR" altLang="en-US" sz="1600" dirty="0">
                  <a:solidFill>
                    <a:srgbClr val="FF8B8B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★★★</a:t>
              </a:r>
              <a:r>
                <a:rPr lang="ko-KR" altLang="en-US" sz="1600" dirty="0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 </a:t>
              </a:r>
              <a:r>
                <a:rPr lang="en-US" altLang="ko-KR" sz="1600" dirty="0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	           </a:t>
              </a:r>
              <a:r>
                <a:rPr lang="ko-KR" altLang="en-US" sz="1600" dirty="0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조회수</a:t>
              </a:r>
              <a:r>
                <a:rPr lang="en-US" altLang="ko-KR" sz="1600" dirty="0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:30</a:t>
              </a:r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B8DF4023-F362-4DE5-8D7D-46A254E9B032}"/>
              </a:ext>
            </a:extLst>
          </p:cNvPr>
          <p:cNvSpPr txBox="1"/>
          <p:nvPr/>
        </p:nvSpPr>
        <p:spPr>
          <a:xfrm>
            <a:off x="4540002" y="1192742"/>
            <a:ext cx="5809343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MEMBER TABLE : </a:t>
            </a: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요리등급 </a:t>
            </a:r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닉네임</a:t>
            </a:r>
            <a:endParaRPr lang="en-US" altLang="ko-KR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RECIPE TABLE : </a:t>
            </a: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대표사진</a:t>
            </a:r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, Title, </a:t>
            </a: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요리소개</a:t>
            </a:r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조회수</a:t>
            </a:r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ko-KR" altLang="en-US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별점</a:t>
            </a:r>
            <a:endParaRPr lang="en-US" altLang="ko-KR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endParaRPr lang="en-US" altLang="ko-KR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endParaRPr lang="en-US" altLang="ko-KR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RECIPE VO</a:t>
            </a: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에 </a:t>
            </a:r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MEMBER VO</a:t>
            </a: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를 필드로 선언 </a:t>
            </a:r>
            <a:endParaRPr lang="en-US" altLang="ko-KR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-&gt; </a:t>
            </a: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레시피 테이블과 멤버테이블 조인한 데이터 사용</a:t>
            </a:r>
            <a:endParaRPr lang="en-US" altLang="ko-KR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endParaRPr lang="en-US" altLang="ko-KR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endParaRPr lang="en-US" altLang="ko-KR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endParaRPr lang="en-US" altLang="ko-KR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3" name="화살표: 아래쪽 2">
            <a:extLst>
              <a:ext uri="{FF2B5EF4-FFF2-40B4-BE49-F238E27FC236}">
                <a16:creationId xmlns:a16="http://schemas.microsoft.com/office/drawing/2014/main" id="{7C277403-4852-4BB4-B20D-B12942927EA6}"/>
              </a:ext>
            </a:extLst>
          </p:cNvPr>
          <p:cNvSpPr/>
          <p:nvPr/>
        </p:nvSpPr>
        <p:spPr>
          <a:xfrm>
            <a:off x="6719456" y="1814970"/>
            <a:ext cx="401780" cy="457200"/>
          </a:xfrm>
          <a:prstGeom prst="downArrow">
            <a:avLst/>
          </a:prstGeom>
          <a:solidFill>
            <a:srgbClr val="FF8B8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D03FAFF3-1761-4201-97B4-509E3F6C791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37593" y="3208374"/>
            <a:ext cx="5429250" cy="2638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259422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그룹 7">
            <a:extLst>
              <a:ext uri="{FF2B5EF4-FFF2-40B4-BE49-F238E27FC236}">
                <a16:creationId xmlns:a16="http://schemas.microsoft.com/office/drawing/2014/main" id="{0BB222B1-DD0C-480B-BDD4-0EFF63946C64}"/>
              </a:ext>
            </a:extLst>
          </p:cNvPr>
          <p:cNvGrpSpPr/>
          <p:nvPr/>
        </p:nvGrpSpPr>
        <p:grpSpPr>
          <a:xfrm>
            <a:off x="400352" y="336195"/>
            <a:ext cx="1787701" cy="646273"/>
            <a:chOff x="400352" y="336195"/>
            <a:chExt cx="1787701" cy="646273"/>
          </a:xfrm>
        </p:grpSpPr>
        <p:grpSp>
          <p:nvGrpSpPr>
            <p:cNvPr id="9" name="그룹 8">
              <a:extLst>
                <a:ext uri="{FF2B5EF4-FFF2-40B4-BE49-F238E27FC236}">
                  <a16:creationId xmlns:a16="http://schemas.microsoft.com/office/drawing/2014/main" id="{16BCFCA6-C1D0-4F2F-817F-B4BFCEA75116}"/>
                </a:ext>
              </a:extLst>
            </p:cNvPr>
            <p:cNvGrpSpPr/>
            <p:nvPr/>
          </p:nvGrpSpPr>
          <p:grpSpPr>
            <a:xfrm>
              <a:off x="400352" y="336195"/>
              <a:ext cx="1787701" cy="566639"/>
              <a:chOff x="400352" y="336195"/>
              <a:chExt cx="1787701" cy="566639"/>
            </a:xfrm>
          </p:grpSpPr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C30FFB15-E4A8-4A4A-B0D9-6DB1CB108D2C}"/>
                  </a:ext>
                </a:extLst>
              </p:cNvPr>
              <p:cNvSpPr txBox="1"/>
              <p:nvPr/>
            </p:nvSpPr>
            <p:spPr>
              <a:xfrm>
                <a:off x="438150" y="336195"/>
                <a:ext cx="1749903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1400" dirty="0">
                    <a:solidFill>
                      <a:schemeClr val="bg1">
                        <a:lumMod val="50000"/>
                      </a:schemeClr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Part 2 </a:t>
                </a:r>
                <a:r>
                  <a:rPr lang="ko-KR" altLang="en-US" sz="1400" dirty="0">
                    <a:solidFill>
                      <a:schemeClr val="bg1">
                        <a:lumMod val="50000"/>
                      </a:schemeClr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프로젝트 내용</a:t>
                </a:r>
                <a:endParaRPr lang="en-US" altLang="ko-KR" sz="1400" dirty="0">
                  <a:solidFill>
                    <a:schemeClr val="bg1">
                      <a:lumMod val="50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  <p:sp>
            <p:nvSpPr>
              <p:cNvPr id="12" name="직사각형 11">
                <a:extLst>
                  <a:ext uri="{FF2B5EF4-FFF2-40B4-BE49-F238E27FC236}">
                    <a16:creationId xmlns:a16="http://schemas.microsoft.com/office/drawing/2014/main" id="{9C98F5A9-DE3F-4118-B99C-8ECE556EABED}"/>
                  </a:ext>
                </a:extLst>
              </p:cNvPr>
              <p:cNvSpPr/>
              <p:nvPr/>
            </p:nvSpPr>
            <p:spPr>
              <a:xfrm>
                <a:off x="400352" y="373135"/>
                <a:ext cx="45719" cy="529699"/>
              </a:xfrm>
              <a:prstGeom prst="rect">
                <a:avLst/>
              </a:prstGeom>
              <a:solidFill>
                <a:srgbClr val="FF8B8B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E1AEEB1A-E5DE-4239-8BED-7E1F240A1C7D}"/>
                </a:ext>
              </a:extLst>
            </p:cNvPr>
            <p:cNvSpPr/>
            <p:nvPr/>
          </p:nvSpPr>
          <p:spPr>
            <a:xfrm>
              <a:off x="428525" y="582358"/>
              <a:ext cx="1418978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ko-KR" altLang="en-US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레시피 검색</a:t>
              </a:r>
            </a:p>
          </p:txBody>
        </p:sp>
      </p:grpSp>
      <p:grpSp>
        <p:nvGrpSpPr>
          <p:cNvPr id="17" name="그룹 16">
            <a:extLst>
              <a:ext uri="{FF2B5EF4-FFF2-40B4-BE49-F238E27FC236}">
                <a16:creationId xmlns:a16="http://schemas.microsoft.com/office/drawing/2014/main" id="{1C4BDF98-CE8F-41F3-8CD4-96C511AE75D3}"/>
              </a:ext>
            </a:extLst>
          </p:cNvPr>
          <p:cNvGrpSpPr/>
          <p:nvPr/>
        </p:nvGrpSpPr>
        <p:grpSpPr>
          <a:xfrm>
            <a:off x="1151825" y="1634836"/>
            <a:ext cx="2902142" cy="3807362"/>
            <a:chOff x="1356359" y="1934677"/>
            <a:chExt cx="2902143" cy="3807363"/>
          </a:xfrm>
        </p:grpSpPr>
        <p:pic>
          <p:nvPicPr>
            <p:cNvPr id="18" name="Picture 2" descr="대한민국 치킨 프랜차이즈 계보를 정리한다. 맛있는 치킨의 역사!">
              <a:extLst>
                <a:ext uri="{FF2B5EF4-FFF2-40B4-BE49-F238E27FC236}">
                  <a16:creationId xmlns:a16="http://schemas.microsoft.com/office/drawing/2014/main" id="{ED143DA3-CFAD-44AA-8F95-DE2736295D0B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rightnessContrast bright="-2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3221" r="13372"/>
            <a:stretch/>
          </p:blipFill>
          <p:spPr bwMode="auto">
            <a:xfrm>
              <a:off x="1463458" y="2059726"/>
              <a:ext cx="2685032" cy="240639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B87AA558-E33B-4171-80AD-725A66004B50}"/>
                </a:ext>
              </a:extLst>
            </p:cNvPr>
            <p:cNvSpPr/>
            <p:nvPr/>
          </p:nvSpPr>
          <p:spPr>
            <a:xfrm>
              <a:off x="1356359" y="1934677"/>
              <a:ext cx="2902143" cy="3807363"/>
            </a:xfrm>
            <a:prstGeom prst="rect">
              <a:avLst/>
            </a:prstGeom>
            <a:noFill/>
            <a:ln w="2857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801" dirty="0"/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A2937D0B-B7AB-42DC-891E-53CC0A5B9BFD}"/>
                </a:ext>
              </a:extLst>
            </p:cNvPr>
            <p:cNvSpPr txBox="1"/>
            <p:nvPr/>
          </p:nvSpPr>
          <p:spPr>
            <a:xfrm>
              <a:off x="1434581" y="2103855"/>
              <a:ext cx="1351652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600" dirty="0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요리조리 등급</a:t>
              </a: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B2A9447D-90F1-477A-8FA0-12781251867C}"/>
                </a:ext>
              </a:extLst>
            </p:cNvPr>
            <p:cNvSpPr txBox="1"/>
            <p:nvPr/>
          </p:nvSpPr>
          <p:spPr>
            <a:xfrm>
              <a:off x="2049997" y="4466122"/>
              <a:ext cx="1511952" cy="116480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en-US" altLang="ko-KR" sz="1600" b="1" dirty="0"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TITLE</a:t>
              </a:r>
            </a:p>
            <a:p>
              <a:pPr algn="ctr">
                <a:lnSpc>
                  <a:spcPct val="150000"/>
                </a:lnSpc>
              </a:pPr>
              <a:r>
                <a:rPr lang="ko-KR" altLang="en-US" sz="1600" dirty="0"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간략한 설명</a:t>
              </a:r>
              <a:endParaRPr lang="en-US" altLang="ko-KR" sz="1600" dirty="0"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  <a:p>
              <a:pPr algn="ctr">
                <a:lnSpc>
                  <a:spcPct val="150000"/>
                </a:lnSpc>
              </a:pPr>
              <a:r>
                <a:rPr lang="ko-KR" altLang="en-US" sz="1600" dirty="0"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작성자 </a:t>
              </a:r>
              <a:r>
                <a:rPr lang="en-US" altLang="ko-KR" sz="1600" dirty="0"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| </a:t>
              </a:r>
              <a:r>
                <a:rPr lang="ko-KR" altLang="en-US" sz="1600" dirty="0"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닉네임 </a:t>
              </a:r>
            </a:p>
          </p:txBody>
        </p:sp>
        <p:sp>
          <p:nvSpPr>
            <p:cNvPr id="22" name="직사각형 21">
              <a:extLst>
                <a:ext uri="{FF2B5EF4-FFF2-40B4-BE49-F238E27FC236}">
                  <a16:creationId xmlns:a16="http://schemas.microsoft.com/office/drawing/2014/main" id="{2FC31EF9-DCD0-4A84-BCFA-FB8C26DB8A9B}"/>
                </a:ext>
              </a:extLst>
            </p:cNvPr>
            <p:cNvSpPr/>
            <p:nvPr/>
          </p:nvSpPr>
          <p:spPr>
            <a:xfrm>
              <a:off x="1547676" y="4113008"/>
              <a:ext cx="2539479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ko-KR" altLang="en-US" sz="1600" dirty="0">
                  <a:solidFill>
                    <a:srgbClr val="FF8B8B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★★★</a:t>
              </a:r>
              <a:r>
                <a:rPr lang="ko-KR" altLang="en-US" sz="1600" dirty="0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 </a:t>
              </a:r>
              <a:r>
                <a:rPr lang="en-US" altLang="ko-KR" sz="1600" dirty="0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	           </a:t>
              </a:r>
              <a:r>
                <a:rPr lang="ko-KR" altLang="en-US" sz="1600" dirty="0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조회수</a:t>
              </a:r>
              <a:r>
                <a:rPr lang="en-US" altLang="ko-KR" sz="1600" dirty="0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:30</a:t>
              </a:r>
            </a:p>
          </p:txBody>
        </p:sp>
      </p:grpSp>
      <p:sp>
        <p:nvSpPr>
          <p:cNvPr id="3" name="화살표: 아래쪽 2">
            <a:extLst>
              <a:ext uri="{FF2B5EF4-FFF2-40B4-BE49-F238E27FC236}">
                <a16:creationId xmlns:a16="http://schemas.microsoft.com/office/drawing/2014/main" id="{7C277403-4852-4BB4-B20D-B12942927EA6}"/>
              </a:ext>
            </a:extLst>
          </p:cNvPr>
          <p:cNvSpPr/>
          <p:nvPr/>
        </p:nvSpPr>
        <p:spPr>
          <a:xfrm>
            <a:off x="6719456" y="2064357"/>
            <a:ext cx="401780" cy="457200"/>
          </a:xfrm>
          <a:prstGeom prst="downArrow">
            <a:avLst/>
          </a:prstGeom>
          <a:solidFill>
            <a:srgbClr val="FF8B8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852670C3-F182-4ABD-A8D6-FBB30390D8C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530494" y="1535241"/>
            <a:ext cx="5838825" cy="4505325"/>
          </a:xfrm>
          <a:prstGeom prst="rect">
            <a:avLst/>
          </a:prstGeom>
        </p:spPr>
      </p:pic>
      <p:sp>
        <p:nvSpPr>
          <p:cNvPr id="6" name="직사각형 5">
            <a:extLst>
              <a:ext uri="{FF2B5EF4-FFF2-40B4-BE49-F238E27FC236}">
                <a16:creationId xmlns:a16="http://schemas.microsoft.com/office/drawing/2014/main" id="{EB210E74-8F27-44C6-A084-695F1BB7BD71}"/>
              </a:ext>
            </a:extLst>
          </p:cNvPr>
          <p:cNvSpPr/>
          <p:nvPr/>
        </p:nvSpPr>
        <p:spPr>
          <a:xfrm>
            <a:off x="4273319" y="1086017"/>
            <a:ext cx="609600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레시피 테이블과 멤버테이블 조인한 데이터 </a:t>
            </a:r>
            <a:endParaRPr lang="en-US" altLang="ko-KR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16753946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평행 사변형 31">
            <a:extLst>
              <a:ext uri="{FF2B5EF4-FFF2-40B4-BE49-F238E27FC236}">
                <a16:creationId xmlns:a16="http://schemas.microsoft.com/office/drawing/2014/main" id="{81A03AAA-B10D-42E3-8FB8-C6808CE354D8}"/>
              </a:ext>
            </a:extLst>
          </p:cNvPr>
          <p:cNvSpPr/>
          <p:nvPr/>
        </p:nvSpPr>
        <p:spPr>
          <a:xfrm>
            <a:off x="1275332" y="1870006"/>
            <a:ext cx="3558988" cy="140787"/>
          </a:xfrm>
          <a:prstGeom prst="parallelogram">
            <a:avLst/>
          </a:prstGeom>
          <a:solidFill>
            <a:srgbClr val="FFC9C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BF1E6183-5585-49C1-B062-D86C27A904EB}"/>
              </a:ext>
            </a:extLst>
          </p:cNvPr>
          <p:cNvGrpSpPr/>
          <p:nvPr/>
        </p:nvGrpSpPr>
        <p:grpSpPr>
          <a:xfrm>
            <a:off x="400352" y="336195"/>
            <a:ext cx="1915228" cy="646273"/>
            <a:chOff x="400352" y="336195"/>
            <a:chExt cx="1915228" cy="646273"/>
          </a:xfrm>
        </p:grpSpPr>
        <p:grpSp>
          <p:nvGrpSpPr>
            <p:cNvPr id="6" name="그룹 5">
              <a:extLst>
                <a:ext uri="{FF2B5EF4-FFF2-40B4-BE49-F238E27FC236}">
                  <a16:creationId xmlns:a16="http://schemas.microsoft.com/office/drawing/2014/main" id="{FAAC65DF-A57D-48B2-AB70-AC0AE3D8DD0F}"/>
                </a:ext>
              </a:extLst>
            </p:cNvPr>
            <p:cNvGrpSpPr/>
            <p:nvPr/>
          </p:nvGrpSpPr>
          <p:grpSpPr>
            <a:xfrm>
              <a:off x="400352" y="336195"/>
              <a:ext cx="1787701" cy="566639"/>
              <a:chOff x="400352" y="336195"/>
              <a:chExt cx="1787701" cy="566639"/>
            </a:xfrm>
          </p:grpSpPr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5D6ED7A6-3BE0-40C3-9013-CA7431892CFC}"/>
                  </a:ext>
                </a:extLst>
              </p:cNvPr>
              <p:cNvSpPr txBox="1"/>
              <p:nvPr/>
            </p:nvSpPr>
            <p:spPr>
              <a:xfrm>
                <a:off x="438150" y="336195"/>
                <a:ext cx="1749903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1400" dirty="0">
                    <a:solidFill>
                      <a:schemeClr val="bg1">
                        <a:lumMod val="50000"/>
                      </a:schemeClr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Part 2 </a:t>
                </a:r>
                <a:r>
                  <a:rPr lang="ko-KR" altLang="en-US" sz="1400" dirty="0">
                    <a:solidFill>
                      <a:schemeClr val="bg1">
                        <a:lumMod val="50000"/>
                      </a:schemeClr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프로젝트 내용</a:t>
                </a:r>
                <a:endParaRPr lang="en-US" altLang="ko-KR" sz="1400" dirty="0">
                  <a:solidFill>
                    <a:schemeClr val="bg1">
                      <a:lumMod val="50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  <p:sp>
            <p:nvSpPr>
              <p:cNvPr id="9" name="직사각형 8">
                <a:extLst>
                  <a:ext uri="{FF2B5EF4-FFF2-40B4-BE49-F238E27FC236}">
                    <a16:creationId xmlns:a16="http://schemas.microsoft.com/office/drawing/2014/main" id="{075804B4-6525-40D8-8AFF-4F8DF833E8AC}"/>
                  </a:ext>
                </a:extLst>
              </p:cNvPr>
              <p:cNvSpPr/>
              <p:nvPr/>
            </p:nvSpPr>
            <p:spPr>
              <a:xfrm>
                <a:off x="400352" y="373135"/>
                <a:ext cx="45719" cy="529699"/>
              </a:xfrm>
              <a:prstGeom prst="rect">
                <a:avLst/>
              </a:prstGeom>
              <a:solidFill>
                <a:srgbClr val="FF8B8B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2F6AC6E6-DA8E-4A8B-9661-35503433FC4C}"/>
                </a:ext>
              </a:extLst>
            </p:cNvPr>
            <p:cNvSpPr/>
            <p:nvPr/>
          </p:nvSpPr>
          <p:spPr>
            <a:xfrm>
              <a:off x="428525" y="582358"/>
              <a:ext cx="1887055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ko-KR" altLang="en-US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레시피 상세보기</a:t>
              </a:r>
            </a:p>
          </p:txBody>
        </p:sp>
      </p:grpSp>
      <p:sp>
        <p:nvSpPr>
          <p:cNvPr id="22" name="TextBox 21">
            <a:extLst>
              <a:ext uri="{FF2B5EF4-FFF2-40B4-BE49-F238E27FC236}">
                <a16:creationId xmlns:a16="http://schemas.microsoft.com/office/drawing/2014/main" id="{C8165D6A-4CBD-46CF-9CDA-BE73BA98945C}"/>
              </a:ext>
            </a:extLst>
          </p:cNvPr>
          <p:cNvSpPr txBox="1"/>
          <p:nvPr/>
        </p:nvSpPr>
        <p:spPr>
          <a:xfrm>
            <a:off x="1367676" y="1645372"/>
            <a:ext cx="3558988" cy="277620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5</a:t>
            </a:r>
            <a:r>
              <a:rPr lang="ko-KR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개 테이블 이용하여 출력</a:t>
            </a:r>
            <a:r>
              <a:rPr lang="en-US" altLang="ko-KR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</a:p>
          <a:p>
            <a:endParaRPr lang="en-US" altLang="ko-KR" dirty="0">
              <a:solidFill>
                <a:schemeClr val="tx1">
                  <a:lumMod val="75000"/>
                  <a:lumOff val="2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MEMBER</a:t>
            </a: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RECIPE</a:t>
            </a: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RECIPE_ING</a:t>
            </a: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RECIPE_STEP</a:t>
            </a: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RECIPE_REVIEW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FAF6B48D-4301-4C4F-975A-D5F3CB03F4F2}"/>
              </a:ext>
            </a:extLst>
          </p:cNvPr>
          <p:cNvSpPr txBox="1"/>
          <p:nvPr/>
        </p:nvSpPr>
        <p:spPr>
          <a:xfrm>
            <a:off x="1318332" y="4837289"/>
            <a:ext cx="3494867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* 구독 </a:t>
            </a:r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: </a:t>
            </a: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해당 레시피 작성자에 대한 </a:t>
            </a:r>
            <a:endParaRPr lang="en-US" altLang="ko-KR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lvl="1"/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    모든 레시피 저장</a:t>
            </a:r>
            <a:endParaRPr lang="en-US" altLang="ko-KR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endParaRPr lang="en-US" altLang="ko-KR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* 스크랩 </a:t>
            </a:r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: </a:t>
            </a: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해당 레시피만 저장 </a:t>
            </a:r>
            <a:endParaRPr lang="en-US" altLang="ko-KR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33" name="타원 32">
            <a:extLst>
              <a:ext uri="{FF2B5EF4-FFF2-40B4-BE49-F238E27FC236}">
                <a16:creationId xmlns:a16="http://schemas.microsoft.com/office/drawing/2014/main" id="{CA1C2779-8241-4CDA-9B71-D4CC4CC389D2}"/>
              </a:ext>
            </a:extLst>
          </p:cNvPr>
          <p:cNvSpPr/>
          <p:nvPr/>
        </p:nvSpPr>
        <p:spPr>
          <a:xfrm>
            <a:off x="1398155" y="2390537"/>
            <a:ext cx="305769" cy="321898"/>
          </a:xfrm>
          <a:prstGeom prst="ellipse">
            <a:avLst/>
          </a:prstGeom>
          <a:solidFill>
            <a:srgbClr val="61BFA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1</a:t>
            </a:r>
            <a:endParaRPr lang="ko-KR" altLang="en-US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48" name="타원 47">
            <a:extLst>
              <a:ext uri="{FF2B5EF4-FFF2-40B4-BE49-F238E27FC236}">
                <a16:creationId xmlns:a16="http://schemas.microsoft.com/office/drawing/2014/main" id="{7B01F0B4-7FD7-4E80-933D-137B59D2927B}"/>
              </a:ext>
            </a:extLst>
          </p:cNvPr>
          <p:cNvSpPr/>
          <p:nvPr/>
        </p:nvSpPr>
        <p:spPr>
          <a:xfrm>
            <a:off x="1413395" y="2803537"/>
            <a:ext cx="305769" cy="321898"/>
          </a:xfrm>
          <a:prstGeom prst="ellipse">
            <a:avLst/>
          </a:prstGeom>
          <a:solidFill>
            <a:srgbClr val="FF8B8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2</a:t>
            </a:r>
            <a:endParaRPr lang="ko-KR" altLang="en-US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49" name="타원 48">
            <a:extLst>
              <a:ext uri="{FF2B5EF4-FFF2-40B4-BE49-F238E27FC236}">
                <a16:creationId xmlns:a16="http://schemas.microsoft.com/office/drawing/2014/main" id="{782C8019-4FE7-402E-9EFD-A59B665C5813}"/>
              </a:ext>
            </a:extLst>
          </p:cNvPr>
          <p:cNvSpPr/>
          <p:nvPr/>
        </p:nvSpPr>
        <p:spPr>
          <a:xfrm>
            <a:off x="1407583" y="3216538"/>
            <a:ext cx="305769" cy="321898"/>
          </a:xfrm>
          <a:prstGeom prst="ellipse">
            <a:avLst/>
          </a:prstGeom>
          <a:solidFill>
            <a:srgbClr val="61BFA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3</a:t>
            </a:r>
            <a:endParaRPr lang="ko-KR" altLang="en-US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50" name="타원 49">
            <a:extLst>
              <a:ext uri="{FF2B5EF4-FFF2-40B4-BE49-F238E27FC236}">
                <a16:creationId xmlns:a16="http://schemas.microsoft.com/office/drawing/2014/main" id="{9DDF26F3-C198-4C2F-8EBF-16CD4325491B}"/>
              </a:ext>
            </a:extLst>
          </p:cNvPr>
          <p:cNvSpPr/>
          <p:nvPr/>
        </p:nvSpPr>
        <p:spPr>
          <a:xfrm>
            <a:off x="1407583" y="3635558"/>
            <a:ext cx="305769" cy="321898"/>
          </a:xfrm>
          <a:prstGeom prst="ellipse">
            <a:avLst/>
          </a:prstGeom>
          <a:solidFill>
            <a:srgbClr val="61BFA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4</a:t>
            </a:r>
            <a:endParaRPr lang="ko-KR" altLang="en-US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51" name="타원 50">
            <a:extLst>
              <a:ext uri="{FF2B5EF4-FFF2-40B4-BE49-F238E27FC236}">
                <a16:creationId xmlns:a16="http://schemas.microsoft.com/office/drawing/2014/main" id="{2348BC87-E862-4DAB-84BD-AA82BC56C92E}"/>
              </a:ext>
            </a:extLst>
          </p:cNvPr>
          <p:cNvSpPr/>
          <p:nvPr/>
        </p:nvSpPr>
        <p:spPr>
          <a:xfrm>
            <a:off x="1403407" y="4042539"/>
            <a:ext cx="305769" cy="321898"/>
          </a:xfrm>
          <a:prstGeom prst="ellipse">
            <a:avLst/>
          </a:prstGeom>
          <a:solidFill>
            <a:srgbClr val="61BFA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5</a:t>
            </a:r>
            <a:endParaRPr lang="ko-KR" altLang="en-US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grpSp>
        <p:nvGrpSpPr>
          <p:cNvPr id="35" name="그룹 34">
            <a:extLst>
              <a:ext uri="{FF2B5EF4-FFF2-40B4-BE49-F238E27FC236}">
                <a16:creationId xmlns:a16="http://schemas.microsoft.com/office/drawing/2014/main" id="{4A7097D5-8EAE-48D5-AF68-91A3AF3C13F1}"/>
              </a:ext>
            </a:extLst>
          </p:cNvPr>
          <p:cNvGrpSpPr/>
          <p:nvPr/>
        </p:nvGrpSpPr>
        <p:grpSpPr>
          <a:xfrm>
            <a:off x="6096000" y="161260"/>
            <a:ext cx="4630504" cy="6535480"/>
            <a:chOff x="3951248" y="161259"/>
            <a:chExt cx="4630504" cy="6535480"/>
          </a:xfrm>
        </p:grpSpPr>
        <p:grpSp>
          <p:nvGrpSpPr>
            <p:cNvPr id="30" name="그룹 29">
              <a:extLst>
                <a:ext uri="{FF2B5EF4-FFF2-40B4-BE49-F238E27FC236}">
                  <a16:creationId xmlns:a16="http://schemas.microsoft.com/office/drawing/2014/main" id="{9F4B4A3B-4D09-4D96-AD74-A5AA5AB65318}"/>
                </a:ext>
              </a:extLst>
            </p:cNvPr>
            <p:cNvGrpSpPr/>
            <p:nvPr/>
          </p:nvGrpSpPr>
          <p:grpSpPr>
            <a:xfrm>
              <a:off x="3951248" y="161259"/>
              <a:ext cx="4328413" cy="6535480"/>
              <a:chOff x="6540215" y="161260"/>
              <a:chExt cx="4328413" cy="6535480"/>
            </a:xfrm>
          </p:grpSpPr>
          <p:pic>
            <p:nvPicPr>
              <p:cNvPr id="29" name="그림 28">
                <a:extLst>
                  <a:ext uri="{FF2B5EF4-FFF2-40B4-BE49-F238E27FC236}">
                    <a16:creationId xmlns:a16="http://schemas.microsoft.com/office/drawing/2014/main" id="{16DF41C4-B106-4B6D-A2CE-83EBF6C58088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/>
              <a:srcRect l="16189" r="15935"/>
              <a:stretch/>
            </p:blipFill>
            <p:spPr>
              <a:xfrm>
                <a:off x="6540215" y="161262"/>
                <a:ext cx="4328413" cy="6535478"/>
              </a:xfrm>
              <a:prstGeom prst="rect">
                <a:avLst/>
              </a:prstGeom>
            </p:spPr>
          </p:pic>
          <p:sp>
            <p:nvSpPr>
              <p:cNvPr id="39" name="사각형: 둥근 모서리 38">
                <a:extLst>
                  <a:ext uri="{FF2B5EF4-FFF2-40B4-BE49-F238E27FC236}">
                    <a16:creationId xmlns:a16="http://schemas.microsoft.com/office/drawing/2014/main" id="{0326B7BD-7F74-42A8-BBC9-585E2B334CA2}"/>
                  </a:ext>
                </a:extLst>
              </p:cNvPr>
              <p:cNvSpPr/>
              <p:nvPr/>
            </p:nvSpPr>
            <p:spPr>
              <a:xfrm>
                <a:off x="6747933" y="161260"/>
                <a:ext cx="2781297" cy="3445539"/>
              </a:xfrm>
              <a:prstGeom prst="roundRect">
                <a:avLst>
                  <a:gd name="adj" fmla="val 3168"/>
                </a:avLst>
              </a:prstGeom>
              <a:noFill/>
              <a:ln w="38100">
                <a:solidFill>
                  <a:srgbClr val="FF8B8B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41" name="사각형: 둥근 모서리 40">
                <a:extLst>
                  <a:ext uri="{FF2B5EF4-FFF2-40B4-BE49-F238E27FC236}">
                    <a16:creationId xmlns:a16="http://schemas.microsoft.com/office/drawing/2014/main" id="{939851D2-621C-42AD-AB8D-C454B7F5FC55}"/>
                  </a:ext>
                </a:extLst>
              </p:cNvPr>
              <p:cNvSpPr/>
              <p:nvPr/>
            </p:nvSpPr>
            <p:spPr>
              <a:xfrm>
                <a:off x="9694334" y="161260"/>
                <a:ext cx="1049866" cy="1116348"/>
              </a:xfrm>
              <a:prstGeom prst="roundRect">
                <a:avLst>
                  <a:gd name="adj" fmla="val 3168"/>
                </a:avLst>
              </a:prstGeom>
              <a:noFill/>
              <a:ln w="38100">
                <a:solidFill>
                  <a:srgbClr val="61BFAD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43" name="사각형: 둥근 모서리 42">
                <a:extLst>
                  <a:ext uri="{FF2B5EF4-FFF2-40B4-BE49-F238E27FC236}">
                    <a16:creationId xmlns:a16="http://schemas.microsoft.com/office/drawing/2014/main" id="{FE0D0D4F-9CB7-431D-B1D6-DC314811083B}"/>
                  </a:ext>
                </a:extLst>
              </p:cNvPr>
              <p:cNvSpPr/>
              <p:nvPr/>
            </p:nvSpPr>
            <p:spPr>
              <a:xfrm>
                <a:off x="6747933" y="3715473"/>
                <a:ext cx="2781297" cy="1875099"/>
              </a:xfrm>
              <a:prstGeom prst="roundRect">
                <a:avLst>
                  <a:gd name="adj" fmla="val 3168"/>
                </a:avLst>
              </a:prstGeom>
              <a:noFill/>
              <a:ln w="38100">
                <a:solidFill>
                  <a:srgbClr val="61BFAD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45" name="사각형: 둥근 모서리 44">
                <a:extLst>
                  <a:ext uri="{FF2B5EF4-FFF2-40B4-BE49-F238E27FC236}">
                    <a16:creationId xmlns:a16="http://schemas.microsoft.com/office/drawing/2014/main" id="{45958989-EED5-465F-AE8B-C3A1AEA04F60}"/>
                  </a:ext>
                </a:extLst>
              </p:cNvPr>
              <p:cNvSpPr/>
              <p:nvPr/>
            </p:nvSpPr>
            <p:spPr>
              <a:xfrm>
                <a:off x="6747932" y="5798916"/>
                <a:ext cx="2781297" cy="897822"/>
              </a:xfrm>
              <a:prstGeom prst="roundRect">
                <a:avLst>
                  <a:gd name="adj" fmla="val 3168"/>
                </a:avLst>
              </a:prstGeom>
              <a:noFill/>
              <a:ln w="38100">
                <a:solidFill>
                  <a:srgbClr val="61BFAD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46" name="사각형: 둥근 모서리 45">
                <a:extLst>
                  <a:ext uri="{FF2B5EF4-FFF2-40B4-BE49-F238E27FC236}">
                    <a16:creationId xmlns:a16="http://schemas.microsoft.com/office/drawing/2014/main" id="{8A3FE67B-0EDD-4E9D-A5F7-1C356C031A5E}"/>
                  </a:ext>
                </a:extLst>
              </p:cNvPr>
              <p:cNvSpPr/>
              <p:nvPr/>
            </p:nvSpPr>
            <p:spPr>
              <a:xfrm>
                <a:off x="9694334" y="1377387"/>
                <a:ext cx="1049866" cy="416690"/>
              </a:xfrm>
              <a:prstGeom prst="roundRect">
                <a:avLst>
                  <a:gd name="adj" fmla="val 3168"/>
                </a:avLst>
              </a:prstGeom>
              <a:noFill/>
              <a:ln w="38100">
                <a:solidFill>
                  <a:srgbClr val="FF8B8B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47" name="사각형: 둥근 모서리 46">
                <a:extLst>
                  <a:ext uri="{FF2B5EF4-FFF2-40B4-BE49-F238E27FC236}">
                    <a16:creationId xmlns:a16="http://schemas.microsoft.com/office/drawing/2014/main" id="{2753809E-E3F0-437A-B56F-409C5AA227F2}"/>
                  </a:ext>
                </a:extLst>
              </p:cNvPr>
              <p:cNvSpPr/>
              <p:nvPr/>
            </p:nvSpPr>
            <p:spPr>
              <a:xfrm>
                <a:off x="9694334" y="2326511"/>
                <a:ext cx="1049866" cy="1875098"/>
              </a:xfrm>
              <a:prstGeom prst="roundRect">
                <a:avLst>
                  <a:gd name="adj" fmla="val 3168"/>
                </a:avLst>
              </a:prstGeom>
              <a:noFill/>
              <a:ln w="38100">
                <a:solidFill>
                  <a:srgbClr val="61BFAD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</p:grpSp>
        <p:sp>
          <p:nvSpPr>
            <p:cNvPr id="52" name="타원 51">
              <a:extLst>
                <a:ext uri="{FF2B5EF4-FFF2-40B4-BE49-F238E27FC236}">
                  <a16:creationId xmlns:a16="http://schemas.microsoft.com/office/drawing/2014/main" id="{FCE4789A-485A-4E84-94F8-30F4F8ADF2E8}"/>
                </a:ext>
              </a:extLst>
            </p:cNvPr>
            <p:cNvSpPr/>
            <p:nvPr/>
          </p:nvSpPr>
          <p:spPr>
            <a:xfrm>
              <a:off x="6534961" y="269521"/>
              <a:ext cx="305769" cy="321898"/>
            </a:xfrm>
            <a:prstGeom prst="ellipse">
              <a:avLst/>
            </a:prstGeom>
            <a:solidFill>
              <a:srgbClr val="FF8B8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b="1" dirty="0"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2</a:t>
              </a:r>
              <a:endParaRPr lang="ko-KR" altLang="en-US" b="1" dirty="0"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  <p:sp>
          <p:nvSpPr>
            <p:cNvPr id="53" name="타원 52">
              <a:extLst>
                <a:ext uri="{FF2B5EF4-FFF2-40B4-BE49-F238E27FC236}">
                  <a16:creationId xmlns:a16="http://schemas.microsoft.com/office/drawing/2014/main" id="{3378A3EE-66FE-482A-B967-BFBD7675C7BE}"/>
                </a:ext>
              </a:extLst>
            </p:cNvPr>
            <p:cNvSpPr/>
            <p:nvPr/>
          </p:nvSpPr>
          <p:spPr>
            <a:xfrm>
              <a:off x="8275983" y="1384978"/>
              <a:ext cx="305769" cy="321898"/>
            </a:xfrm>
            <a:prstGeom prst="ellipse">
              <a:avLst/>
            </a:prstGeom>
            <a:solidFill>
              <a:srgbClr val="FF8B8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b="1" dirty="0"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2</a:t>
              </a:r>
              <a:endParaRPr lang="ko-KR" altLang="en-US" b="1" dirty="0"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  <p:sp>
          <p:nvSpPr>
            <p:cNvPr id="54" name="타원 53">
              <a:extLst>
                <a:ext uri="{FF2B5EF4-FFF2-40B4-BE49-F238E27FC236}">
                  <a16:creationId xmlns:a16="http://schemas.microsoft.com/office/drawing/2014/main" id="{E6279F37-4AF9-4773-BD40-DBCBC685B6F2}"/>
                </a:ext>
              </a:extLst>
            </p:cNvPr>
            <p:cNvSpPr/>
            <p:nvPr/>
          </p:nvSpPr>
          <p:spPr>
            <a:xfrm>
              <a:off x="8275982" y="2326510"/>
              <a:ext cx="305769" cy="321898"/>
            </a:xfrm>
            <a:prstGeom prst="ellipse">
              <a:avLst/>
            </a:prstGeom>
            <a:solidFill>
              <a:srgbClr val="61BFA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b="1" dirty="0"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3</a:t>
              </a:r>
              <a:endParaRPr lang="ko-KR" altLang="en-US" b="1" dirty="0"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  <p:sp>
          <p:nvSpPr>
            <p:cNvPr id="55" name="타원 54">
              <a:extLst>
                <a:ext uri="{FF2B5EF4-FFF2-40B4-BE49-F238E27FC236}">
                  <a16:creationId xmlns:a16="http://schemas.microsoft.com/office/drawing/2014/main" id="{894F18CA-747D-4EF3-8C1A-2C6109E6C455}"/>
                </a:ext>
              </a:extLst>
            </p:cNvPr>
            <p:cNvSpPr/>
            <p:nvPr/>
          </p:nvSpPr>
          <p:spPr>
            <a:xfrm>
              <a:off x="8275982" y="235006"/>
              <a:ext cx="305769" cy="321898"/>
            </a:xfrm>
            <a:prstGeom prst="ellipse">
              <a:avLst/>
            </a:prstGeom>
            <a:solidFill>
              <a:srgbClr val="61BFA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b="1" dirty="0"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1</a:t>
              </a:r>
              <a:endParaRPr lang="ko-KR" altLang="en-US" b="1" dirty="0"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  <p:sp>
          <p:nvSpPr>
            <p:cNvPr id="56" name="타원 55">
              <a:extLst>
                <a:ext uri="{FF2B5EF4-FFF2-40B4-BE49-F238E27FC236}">
                  <a16:creationId xmlns:a16="http://schemas.microsoft.com/office/drawing/2014/main" id="{DE12E45A-C9ED-43D0-88AF-516D3CF9BC14}"/>
                </a:ext>
              </a:extLst>
            </p:cNvPr>
            <p:cNvSpPr/>
            <p:nvPr/>
          </p:nvSpPr>
          <p:spPr>
            <a:xfrm>
              <a:off x="7060572" y="5268673"/>
              <a:ext cx="305769" cy="321898"/>
            </a:xfrm>
            <a:prstGeom prst="ellipse">
              <a:avLst/>
            </a:prstGeom>
            <a:solidFill>
              <a:srgbClr val="61BFA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b="1" dirty="0"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4</a:t>
              </a:r>
              <a:endParaRPr lang="ko-KR" altLang="en-US" b="1" dirty="0"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  <p:sp>
          <p:nvSpPr>
            <p:cNvPr id="57" name="타원 56">
              <a:extLst>
                <a:ext uri="{FF2B5EF4-FFF2-40B4-BE49-F238E27FC236}">
                  <a16:creationId xmlns:a16="http://schemas.microsoft.com/office/drawing/2014/main" id="{C81FA35E-BC3A-4DD7-A54F-68C6F4D51DF2}"/>
                </a:ext>
              </a:extLst>
            </p:cNvPr>
            <p:cNvSpPr/>
            <p:nvPr/>
          </p:nvSpPr>
          <p:spPr>
            <a:xfrm>
              <a:off x="7060571" y="6374839"/>
              <a:ext cx="305769" cy="321898"/>
            </a:xfrm>
            <a:prstGeom prst="ellipse">
              <a:avLst/>
            </a:prstGeom>
            <a:solidFill>
              <a:srgbClr val="61BFA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b="1" dirty="0"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5</a:t>
              </a:r>
              <a:endParaRPr lang="ko-KR" altLang="en-US" b="1" dirty="0"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71363412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그림 17">
            <a:extLst>
              <a:ext uri="{FF2B5EF4-FFF2-40B4-BE49-F238E27FC236}">
                <a16:creationId xmlns:a16="http://schemas.microsoft.com/office/drawing/2014/main" id="{C249AC8B-E1F9-410C-AD47-C95E5D0D90A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5424" t="58795" r="36053" b="7287"/>
          <a:stretch/>
        </p:blipFill>
        <p:spPr>
          <a:xfrm>
            <a:off x="1136820" y="1462036"/>
            <a:ext cx="9918357" cy="3899866"/>
          </a:xfrm>
          <a:prstGeom prst="rect">
            <a:avLst/>
          </a:prstGeom>
        </p:spPr>
      </p:pic>
      <p:grpSp>
        <p:nvGrpSpPr>
          <p:cNvPr id="5" name="그룹 4">
            <a:extLst>
              <a:ext uri="{FF2B5EF4-FFF2-40B4-BE49-F238E27FC236}">
                <a16:creationId xmlns:a16="http://schemas.microsoft.com/office/drawing/2014/main" id="{BF1E6183-5585-49C1-B062-D86C27A904EB}"/>
              </a:ext>
            </a:extLst>
          </p:cNvPr>
          <p:cNvGrpSpPr/>
          <p:nvPr/>
        </p:nvGrpSpPr>
        <p:grpSpPr>
          <a:xfrm>
            <a:off x="400352" y="336195"/>
            <a:ext cx="1915228" cy="646273"/>
            <a:chOff x="400352" y="336195"/>
            <a:chExt cx="1915228" cy="646273"/>
          </a:xfrm>
        </p:grpSpPr>
        <p:grpSp>
          <p:nvGrpSpPr>
            <p:cNvPr id="6" name="그룹 5">
              <a:extLst>
                <a:ext uri="{FF2B5EF4-FFF2-40B4-BE49-F238E27FC236}">
                  <a16:creationId xmlns:a16="http://schemas.microsoft.com/office/drawing/2014/main" id="{FAAC65DF-A57D-48B2-AB70-AC0AE3D8DD0F}"/>
                </a:ext>
              </a:extLst>
            </p:cNvPr>
            <p:cNvGrpSpPr/>
            <p:nvPr/>
          </p:nvGrpSpPr>
          <p:grpSpPr>
            <a:xfrm>
              <a:off x="400352" y="336195"/>
              <a:ext cx="1787701" cy="566639"/>
              <a:chOff x="400352" y="336195"/>
              <a:chExt cx="1787701" cy="566639"/>
            </a:xfrm>
          </p:grpSpPr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5D6ED7A6-3BE0-40C3-9013-CA7431892CFC}"/>
                  </a:ext>
                </a:extLst>
              </p:cNvPr>
              <p:cNvSpPr txBox="1"/>
              <p:nvPr/>
            </p:nvSpPr>
            <p:spPr>
              <a:xfrm>
                <a:off x="438150" y="336195"/>
                <a:ext cx="1749903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1400" dirty="0">
                    <a:solidFill>
                      <a:schemeClr val="bg1">
                        <a:lumMod val="50000"/>
                      </a:schemeClr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Part 2 </a:t>
                </a:r>
                <a:r>
                  <a:rPr lang="ko-KR" altLang="en-US" sz="1400" dirty="0">
                    <a:solidFill>
                      <a:schemeClr val="bg1">
                        <a:lumMod val="50000"/>
                      </a:schemeClr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프로젝트 내용</a:t>
                </a:r>
                <a:endParaRPr lang="en-US" altLang="ko-KR" sz="1400" dirty="0">
                  <a:solidFill>
                    <a:schemeClr val="bg1">
                      <a:lumMod val="50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  <p:sp>
            <p:nvSpPr>
              <p:cNvPr id="9" name="직사각형 8">
                <a:extLst>
                  <a:ext uri="{FF2B5EF4-FFF2-40B4-BE49-F238E27FC236}">
                    <a16:creationId xmlns:a16="http://schemas.microsoft.com/office/drawing/2014/main" id="{075804B4-6525-40D8-8AFF-4F8DF833E8AC}"/>
                  </a:ext>
                </a:extLst>
              </p:cNvPr>
              <p:cNvSpPr/>
              <p:nvPr/>
            </p:nvSpPr>
            <p:spPr>
              <a:xfrm>
                <a:off x="400352" y="373135"/>
                <a:ext cx="45719" cy="529699"/>
              </a:xfrm>
              <a:prstGeom prst="rect">
                <a:avLst/>
              </a:prstGeom>
              <a:solidFill>
                <a:srgbClr val="FF8B8B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2F6AC6E6-DA8E-4A8B-9661-35503433FC4C}"/>
                </a:ext>
              </a:extLst>
            </p:cNvPr>
            <p:cNvSpPr/>
            <p:nvPr/>
          </p:nvSpPr>
          <p:spPr>
            <a:xfrm>
              <a:off x="428525" y="582358"/>
              <a:ext cx="1887055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ko-KR" altLang="en-US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레시피 상세보기</a:t>
              </a:r>
            </a:p>
          </p:txBody>
        </p:sp>
      </p:grpSp>
      <p:grpSp>
        <p:nvGrpSpPr>
          <p:cNvPr id="10" name="그룹 9">
            <a:extLst>
              <a:ext uri="{FF2B5EF4-FFF2-40B4-BE49-F238E27FC236}">
                <a16:creationId xmlns:a16="http://schemas.microsoft.com/office/drawing/2014/main" id="{A5F36BA8-8597-432F-8E2C-7F8EDA54723B}"/>
              </a:ext>
            </a:extLst>
          </p:cNvPr>
          <p:cNvGrpSpPr/>
          <p:nvPr/>
        </p:nvGrpSpPr>
        <p:grpSpPr>
          <a:xfrm>
            <a:off x="2719573" y="1561753"/>
            <a:ext cx="3376426" cy="1115379"/>
            <a:chOff x="2719573" y="1561753"/>
            <a:chExt cx="3376426" cy="1115379"/>
          </a:xfrm>
        </p:grpSpPr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EBBF5A12-1F5C-4CB4-B386-D20752D82478}"/>
                </a:ext>
              </a:extLst>
            </p:cNvPr>
            <p:cNvSpPr txBox="1"/>
            <p:nvPr/>
          </p:nvSpPr>
          <p:spPr>
            <a:xfrm>
              <a:off x="3311262" y="1561753"/>
              <a:ext cx="2784737" cy="646331"/>
            </a:xfrm>
            <a:prstGeom prst="rect">
              <a:avLst/>
            </a:prstGeom>
            <a:solidFill>
              <a:schemeClr val="tx1">
                <a:lumMod val="75000"/>
                <a:lumOff val="25000"/>
                <a:alpha val="70000"/>
              </a:schemeClr>
            </a:solidFill>
          </p:spPr>
          <p:txBody>
            <a:bodyPr wrap="none" rtlCol="0">
              <a:spAutoFit/>
            </a:bodyPr>
            <a:lstStyle/>
            <a:p>
              <a:r>
                <a:rPr lang="ko-KR" altLang="en-US" dirty="0" err="1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별점은</a:t>
              </a:r>
              <a:r>
                <a:rPr lang="ko-KR" altLang="en-US" dirty="0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 </a:t>
              </a:r>
              <a:r>
                <a:rPr lang="en-US" altLang="ko-KR" dirty="0" err="1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js</a:t>
              </a:r>
              <a:r>
                <a:rPr lang="ko-KR" altLang="en-US" dirty="0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로 처리</a:t>
              </a:r>
              <a:r>
                <a:rPr lang="en-US" altLang="ko-KR" dirty="0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.</a:t>
              </a:r>
              <a:r>
                <a:rPr lang="ko-KR" altLang="en-US" dirty="0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 </a:t>
              </a:r>
              <a:endParaRPr lang="en-US" altLang="ko-KR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  <a:p>
              <a:r>
                <a:rPr lang="en-US" altLang="ko-KR" dirty="0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DB</a:t>
              </a:r>
              <a:r>
                <a:rPr lang="ko-KR" altLang="en-US" dirty="0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에 </a:t>
              </a:r>
              <a:r>
                <a:rPr lang="en-US" altLang="ko-KR" dirty="0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NUMBER</a:t>
              </a:r>
              <a:r>
                <a:rPr lang="ko-KR" altLang="en-US" dirty="0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형으로 저장</a:t>
              </a:r>
              <a:endParaRPr lang="en-US" altLang="ko-KR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  <p:sp>
          <p:nvSpPr>
            <p:cNvPr id="25" name="사각형: 둥근 모서리 24">
              <a:extLst>
                <a:ext uri="{FF2B5EF4-FFF2-40B4-BE49-F238E27FC236}">
                  <a16:creationId xmlns:a16="http://schemas.microsoft.com/office/drawing/2014/main" id="{8FC37FA8-5549-41E2-906E-E9715876937E}"/>
                </a:ext>
              </a:extLst>
            </p:cNvPr>
            <p:cNvSpPr/>
            <p:nvPr/>
          </p:nvSpPr>
          <p:spPr>
            <a:xfrm>
              <a:off x="2719573" y="2307800"/>
              <a:ext cx="1785050" cy="369332"/>
            </a:xfrm>
            <a:prstGeom prst="roundRect">
              <a:avLst>
                <a:gd name="adj" fmla="val 3168"/>
              </a:avLst>
            </a:prstGeom>
            <a:noFill/>
            <a:ln w="38100">
              <a:solidFill>
                <a:srgbClr val="61BFA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B646F6F9-6CD3-4C1A-BA2D-F07563BCCA0B}"/>
              </a:ext>
            </a:extLst>
          </p:cNvPr>
          <p:cNvGrpSpPr/>
          <p:nvPr/>
        </p:nvGrpSpPr>
        <p:grpSpPr>
          <a:xfrm>
            <a:off x="5434867" y="3088803"/>
            <a:ext cx="4103769" cy="1206284"/>
            <a:chOff x="5434867" y="3088803"/>
            <a:chExt cx="4103769" cy="1206284"/>
          </a:xfrm>
        </p:grpSpPr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23680840-50CF-48F0-B194-FEE514E087EB}"/>
                </a:ext>
              </a:extLst>
            </p:cNvPr>
            <p:cNvSpPr txBox="1"/>
            <p:nvPr/>
          </p:nvSpPr>
          <p:spPr>
            <a:xfrm>
              <a:off x="5434867" y="3088803"/>
              <a:ext cx="3413114" cy="646331"/>
            </a:xfrm>
            <a:prstGeom prst="rect">
              <a:avLst/>
            </a:prstGeom>
            <a:solidFill>
              <a:schemeClr val="tx1">
                <a:lumMod val="75000"/>
                <a:lumOff val="25000"/>
                <a:alpha val="70000"/>
              </a:schemeClr>
            </a:solidFill>
          </p:spPr>
          <p:txBody>
            <a:bodyPr wrap="none" rtlCol="0">
              <a:spAutoFit/>
            </a:bodyPr>
            <a:lstStyle/>
            <a:p>
              <a:r>
                <a:rPr lang="ko-KR" altLang="en-US" dirty="0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로그인 계정이 후기 작성인 경우</a:t>
              </a:r>
              <a:r>
                <a:rPr lang="en-US" altLang="ko-KR" dirty="0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, </a:t>
              </a:r>
            </a:p>
            <a:p>
              <a:r>
                <a:rPr lang="ko-KR" altLang="en-US" dirty="0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수정 삭제 버튼이 추가적으로 출력 </a:t>
              </a:r>
              <a:endParaRPr lang="en-US" altLang="ko-KR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  <p:sp>
          <p:nvSpPr>
            <p:cNvPr id="26" name="사각형: 둥근 모서리 25">
              <a:extLst>
                <a:ext uri="{FF2B5EF4-FFF2-40B4-BE49-F238E27FC236}">
                  <a16:creationId xmlns:a16="http://schemas.microsoft.com/office/drawing/2014/main" id="{9E97D0C9-050F-4C7D-94F0-B588C93728BC}"/>
                </a:ext>
              </a:extLst>
            </p:cNvPr>
            <p:cNvSpPr/>
            <p:nvPr/>
          </p:nvSpPr>
          <p:spPr>
            <a:xfrm>
              <a:off x="8910743" y="3411969"/>
              <a:ext cx="627893" cy="883118"/>
            </a:xfrm>
            <a:prstGeom prst="roundRect">
              <a:avLst>
                <a:gd name="adj" fmla="val 3168"/>
              </a:avLst>
            </a:prstGeom>
            <a:noFill/>
            <a:ln w="38100">
              <a:solidFill>
                <a:srgbClr val="61BFA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A31F8636-A4F7-4568-91AE-72BFD8AED35D}"/>
              </a:ext>
            </a:extLst>
          </p:cNvPr>
          <p:cNvGrpSpPr/>
          <p:nvPr/>
        </p:nvGrpSpPr>
        <p:grpSpPr>
          <a:xfrm>
            <a:off x="5896432" y="4995512"/>
            <a:ext cx="3847528" cy="744619"/>
            <a:chOff x="5896432" y="4995512"/>
            <a:chExt cx="3847528" cy="744619"/>
          </a:xfrm>
        </p:grpSpPr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4459188A-E18C-4A3A-94EE-6E0351173453}"/>
                </a:ext>
              </a:extLst>
            </p:cNvPr>
            <p:cNvSpPr txBox="1"/>
            <p:nvPr/>
          </p:nvSpPr>
          <p:spPr>
            <a:xfrm>
              <a:off x="5896432" y="5370799"/>
              <a:ext cx="3847528" cy="369332"/>
            </a:xfrm>
            <a:prstGeom prst="rect">
              <a:avLst/>
            </a:prstGeom>
            <a:solidFill>
              <a:schemeClr val="tx1">
                <a:lumMod val="75000"/>
                <a:lumOff val="25000"/>
                <a:alpha val="70000"/>
              </a:schemeClr>
            </a:solidFill>
          </p:spPr>
          <p:txBody>
            <a:bodyPr wrap="none" rtlCol="0">
              <a:spAutoFit/>
            </a:bodyPr>
            <a:lstStyle/>
            <a:p>
              <a:r>
                <a:rPr lang="en-US" altLang="ko-KR" dirty="0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Ajax</a:t>
              </a:r>
              <a:r>
                <a:rPr lang="ko-KR" altLang="en-US" dirty="0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로 </a:t>
              </a:r>
              <a:r>
                <a:rPr lang="ko-KR" altLang="en-US" dirty="0" err="1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더보기</a:t>
              </a:r>
              <a:r>
                <a:rPr lang="ko-KR" altLang="en-US" dirty="0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 클릭 시 한번에 </a:t>
              </a:r>
              <a:r>
                <a:rPr lang="en-US" altLang="ko-KR" dirty="0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3</a:t>
              </a:r>
              <a:r>
                <a:rPr lang="ko-KR" altLang="en-US" dirty="0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개 출력</a:t>
              </a:r>
              <a:endParaRPr lang="en-US" altLang="ko-KR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  <p:sp>
          <p:nvSpPr>
            <p:cNvPr id="27" name="사각형: 둥근 모서리 26">
              <a:extLst>
                <a:ext uri="{FF2B5EF4-FFF2-40B4-BE49-F238E27FC236}">
                  <a16:creationId xmlns:a16="http://schemas.microsoft.com/office/drawing/2014/main" id="{0ACC2939-D672-45AC-B3C9-2358CC9D4237}"/>
                </a:ext>
              </a:extLst>
            </p:cNvPr>
            <p:cNvSpPr/>
            <p:nvPr/>
          </p:nvSpPr>
          <p:spPr>
            <a:xfrm>
              <a:off x="5896432" y="4995512"/>
              <a:ext cx="627893" cy="274542"/>
            </a:xfrm>
            <a:prstGeom prst="roundRect">
              <a:avLst>
                <a:gd name="adj" fmla="val 3168"/>
              </a:avLst>
            </a:prstGeom>
            <a:noFill/>
            <a:ln w="38100">
              <a:solidFill>
                <a:srgbClr val="61BFA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387195344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9F7E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DE09A5F0-6EE3-4CEF-A275-C45EBEB2B89F}"/>
              </a:ext>
            </a:extLst>
          </p:cNvPr>
          <p:cNvSpPr txBox="1"/>
          <p:nvPr/>
        </p:nvSpPr>
        <p:spPr>
          <a:xfrm>
            <a:off x="718459" y="679267"/>
            <a:ext cx="275293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b="1" dirty="0">
                <a:solidFill>
                  <a:srgbClr val="FF8B8B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C</a:t>
            </a:r>
            <a:r>
              <a:rPr lang="en-US" altLang="ko-KR" sz="4800" b="1" dirty="0">
                <a:solidFill>
                  <a:srgbClr val="61BFAD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ontents</a:t>
            </a:r>
            <a:endParaRPr lang="ko-KR" altLang="en-US" sz="4800" b="1" dirty="0">
              <a:solidFill>
                <a:srgbClr val="61BFAD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5D0528D0-479E-4CD5-A43C-53B526D9FD7E}"/>
              </a:ext>
            </a:extLst>
          </p:cNvPr>
          <p:cNvGrpSpPr/>
          <p:nvPr/>
        </p:nvGrpSpPr>
        <p:grpSpPr>
          <a:xfrm>
            <a:off x="718459" y="2173624"/>
            <a:ext cx="2973891" cy="2497159"/>
            <a:chOff x="1134726" y="2444107"/>
            <a:chExt cx="2973891" cy="2497159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F264810E-19E0-4399-9C98-B7445C251500}"/>
                </a:ext>
              </a:extLst>
            </p:cNvPr>
            <p:cNvSpPr txBox="1"/>
            <p:nvPr/>
          </p:nvSpPr>
          <p:spPr>
            <a:xfrm>
              <a:off x="1134726" y="3644436"/>
              <a:ext cx="2973891" cy="12968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>
                <a:lnSpc>
                  <a:spcPct val="200000"/>
                </a:lnSpc>
              </a:pPr>
              <a:r>
                <a:rPr lang="ko-KR" altLang="en-US" sz="2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 프로젝트 개발 배경</a:t>
              </a:r>
              <a:endParaRPr lang="en-US" altLang="ko-KR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  <a:p>
              <a:pPr algn="ctr">
                <a:lnSpc>
                  <a:spcPct val="200000"/>
                </a:lnSpc>
              </a:pPr>
              <a:r>
                <a:rPr lang="ko-KR" altLang="en-US" dirty="0">
                  <a:solidFill>
                    <a:schemeClr val="bg1">
                      <a:lumMod val="65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개발동기</a:t>
              </a:r>
              <a:endParaRPr lang="en-US" altLang="ko-KR" dirty="0">
                <a:solidFill>
                  <a:schemeClr val="bg1">
                    <a:lumMod val="6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320CED93-976B-4C0D-9878-E481DC56FA5E}"/>
                </a:ext>
              </a:extLst>
            </p:cNvPr>
            <p:cNvSpPr txBox="1"/>
            <p:nvPr/>
          </p:nvSpPr>
          <p:spPr>
            <a:xfrm>
              <a:off x="2094925" y="2444107"/>
              <a:ext cx="739305" cy="120032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7200" b="1" dirty="0">
                  <a:solidFill>
                    <a:srgbClr val="61BFAD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1</a:t>
              </a:r>
              <a:endParaRPr lang="ko-KR" altLang="en-US" sz="7200" b="1" dirty="0">
                <a:solidFill>
                  <a:srgbClr val="61BFAD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</p:grp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2C6D5577-54A0-4D7E-B971-0DEFDB7B947A}"/>
              </a:ext>
            </a:extLst>
          </p:cNvPr>
          <p:cNvGrpSpPr/>
          <p:nvPr/>
        </p:nvGrpSpPr>
        <p:grpSpPr>
          <a:xfrm>
            <a:off x="4997783" y="2173624"/>
            <a:ext cx="2173726" cy="1931876"/>
            <a:chOff x="1366360" y="2444107"/>
            <a:chExt cx="2173726" cy="1931876"/>
          </a:xfrm>
        </p:grpSpPr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A1A47A0F-A3EA-4B9E-8432-CA9822F9F8C4}"/>
                </a:ext>
              </a:extLst>
            </p:cNvPr>
            <p:cNvSpPr txBox="1"/>
            <p:nvPr/>
          </p:nvSpPr>
          <p:spPr>
            <a:xfrm>
              <a:off x="1366360" y="3644436"/>
              <a:ext cx="2173726" cy="73154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200000"/>
                </a:lnSpc>
              </a:pPr>
              <a:r>
                <a:rPr lang="ko-KR" altLang="en-US" sz="2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 프로젝트내용</a:t>
              </a:r>
              <a:endParaRPr lang="en-US" altLang="ko-KR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7363418F-7CE2-4441-A20D-DB16B22B3B36}"/>
                </a:ext>
              </a:extLst>
            </p:cNvPr>
            <p:cNvSpPr txBox="1"/>
            <p:nvPr/>
          </p:nvSpPr>
          <p:spPr>
            <a:xfrm>
              <a:off x="2094925" y="2444107"/>
              <a:ext cx="739305" cy="120032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7200" b="1" dirty="0">
                  <a:solidFill>
                    <a:srgbClr val="61BFAD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2</a:t>
              </a:r>
              <a:endParaRPr lang="ko-KR" altLang="en-US" sz="7200" b="1" dirty="0">
                <a:solidFill>
                  <a:srgbClr val="61BFAD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</p:grp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A4048A13-23A3-41BF-A584-021632627878}"/>
              </a:ext>
            </a:extLst>
          </p:cNvPr>
          <p:cNvSpPr/>
          <p:nvPr/>
        </p:nvSpPr>
        <p:spPr>
          <a:xfrm>
            <a:off x="4776189" y="4210003"/>
            <a:ext cx="3378927" cy="171438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en-US" altLang="ko-KR" dirty="0">
                <a:solidFill>
                  <a:schemeClr val="bg1">
                    <a:lumMod val="6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USER Diagram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en-US" altLang="ko-KR" dirty="0">
                <a:solidFill>
                  <a:schemeClr val="bg1">
                    <a:lumMod val="6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ER Diagram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dirty="0">
                <a:solidFill>
                  <a:schemeClr val="bg1">
                    <a:lumMod val="6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페이지 설명</a:t>
            </a:r>
            <a:r>
              <a:rPr lang="en-US" altLang="ko-KR" dirty="0">
                <a:solidFill>
                  <a:schemeClr val="bg1">
                    <a:lumMod val="6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dirty="0">
                <a:solidFill>
                  <a:schemeClr val="bg1">
                    <a:lumMod val="6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시연영상</a:t>
            </a:r>
            <a:endParaRPr lang="en-US" altLang="ko-KR" dirty="0">
              <a:solidFill>
                <a:schemeClr val="bg1">
                  <a:lumMod val="6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ECDCFCCD-4DFE-4DCD-8A8A-0219394BC636}"/>
              </a:ext>
            </a:extLst>
          </p:cNvPr>
          <p:cNvGrpSpPr/>
          <p:nvPr/>
        </p:nvGrpSpPr>
        <p:grpSpPr>
          <a:xfrm>
            <a:off x="9086083" y="2173624"/>
            <a:ext cx="2069797" cy="2510751"/>
            <a:chOff x="1429678" y="2444107"/>
            <a:chExt cx="2069797" cy="2510751"/>
          </a:xfrm>
        </p:grpSpPr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7886604D-E6E1-47FE-8B75-5C60993DEE0D}"/>
                </a:ext>
              </a:extLst>
            </p:cNvPr>
            <p:cNvSpPr txBox="1"/>
            <p:nvPr/>
          </p:nvSpPr>
          <p:spPr>
            <a:xfrm>
              <a:off x="1429678" y="3644435"/>
              <a:ext cx="2069797" cy="131042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>
                <a:lnSpc>
                  <a:spcPct val="200000"/>
                </a:lnSpc>
              </a:pPr>
              <a:r>
                <a:rPr lang="ko-KR" altLang="en-US" sz="2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 계획일정</a:t>
              </a:r>
              <a:endParaRPr lang="en-US" altLang="ko-KR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  <a:p>
              <a:pPr algn="ctr">
                <a:lnSpc>
                  <a:spcPct val="200000"/>
                </a:lnSpc>
              </a:pPr>
              <a:r>
                <a:rPr lang="ko-KR" altLang="en-US" dirty="0">
                  <a:solidFill>
                    <a:schemeClr val="bg1">
                      <a:lumMod val="65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개발동기 </a:t>
              </a:r>
              <a:r>
                <a:rPr lang="en-US" altLang="ko-KR" dirty="0">
                  <a:solidFill>
                    <a:schemeClr val="bg1">
                      <a:lumMod val="65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/ </a:t>
              </a:r>
              <a:r>
                <a:rPr lang="ko-KR" altLang="en-US" dirty="0">
                  <a:solidFill>
                    <a:schemeClr val="bg1">
                      <a:lumMod val="65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팀원역할</a:t>
              </a:r>
              <a:endParaRPr lang="en-US" altLang="ko-KR" dirty="0">
                <a:solidFill>
                  <a:schemeClr val="bg1">
                    <a:lumMod val="6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EE4C4B34-2C17-4FC6-9C97-8BF6648FCBB5}"/>
                </a:ext>
              </a:extLst>
            </p:cNvPr>
            <p:cNvSpPr txBox="1"/>
            <p:nvPr/>
          </p:nvSpPr>
          <p:spPr>
            <a:xfrm>
              <a:off x="2094925" y="2444107"/>
              <a:ext cx="739305" cy="120032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7200" b="1" dirty="0">
                  <a:solidFill>
                    <a:srgbClr val="61BFAD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3</a:t>
              </a:r>
              <a:endParaRPr lang="ko-KR" altLang="en-US" sz="7200" b="1" dirty="0">
                <a:solidFill>
                  <a:srgbClr val="61BFAD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76329713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그룹 4">
            <a:extLst>
              <a:ext uri="{FF2B5EF4-FFF2-40B4-BE49-F238E27FC236}">
                <a16:creationId xmlns:a16="http://schemas.microsoft.com/office/drawing/2014/main" id="{BF1E6183-5585-49C1-B062-D86C27A904EB}"/>
              </a:ext>
            </a:extLst>
          </p:cNvPr>
          <p:cNvGrpSpPr/>
          <p:nvPr/>
        </p:nvGrpSpPr>
        <p:grpSpPr>
          <a:xfrm>
            <a:off x="400352" y="336195"/>
            <a:ext cx="1787701" cy="646273"/>
            <a:chOff x="400352" y="336195"/>
            <a:chExt cx="1787701" cy="646273"/>
          </a:xfrm>
        </p:grpSpPr>
        <p:grpSp>
          <p:nvGrpSpPr>
            <p:cNvPr id="6" name="그룹 5">
              <a:extLst>
                <a:ext uri="{FF2B5EF4-FFF2-40B4-BE49-F238E27FC236}">
                  <a16:creationId xmlns:a16="http://schemas.microsoft.com/office/drawing/2014/main" id="{FAAC65DF-A57D-48B2-AB70-AC0AE3D8DD0F}"/>
                </a:ext>
              </a:extLst>
            </p:cNvPr>
            <p:cNvGrpSpPr/>
            <p:nvPr/>
          </p:nvGrpSpPr>
          <p:grpSpPr>
            <a:xfrm>
              <a:off x="400352" y="336195"/>
              <a:ext cx="1787701" cy="566639"/>
              <a:chOff x="400352" y="336195"/>
              <a:chExt cx="1787701" cy="566639"/>
            </a:xfrm>
          </p:grpSpPr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5D6ED7A6-3BE0-40C3-9013-CA7431892CFC}"/>
                  </a:ext>
                </a:extLst>
              </p:cNvPr>
              <p:cNvSpPr txBox="1"/>
              <p:nvPr/>
            </p:nvSpPr>
            <p:spPr>
              <a:xfrm>
                <a:off x="438150" y="336195"/>
                <a:ext cx="1749903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1400" dirty="0">
                    <a:solidFill>
                      <a:schemeClr val="bg1">
                        <a:lumMod val="50000"/>
                      </a:schemeClr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Part 2 </a:t>
                </a:r>
                <a:r>
                  <a:rPr lang="ko-KR" altLang="en-US" sz="1400" dirty="0">
                    <a:solidFill>
                      <a:schemeClr val="bg1">
                        <a:lumMod val="50000"/>
                      </a:schemeClr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프로젝트 내용</a:t>
                </a:r>
                <a:endParaRPr lang="en-US" altLang="ko-KR" sz="1400" dirty="0">
                  <a:solidFill>
                    <a:schemeClr val="bg1">
                      <a:lumMod val="50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  <p:sp>
            <p:nvSpPr>
              <p:cNvPr id="9" name="직사각형 8">
                <a:extLst>
                  <a:ext uri="{FF2B5EF4-FFF2-40B4-BE49-F238E27FC236}">
                    <a16:creationId xmlns:a16="http://schemas.microsoft.com/office/drawing/2014/main" id="{075804B4-6525-40D8-8AFF-4F8DF833E8AC}"/>
                  </a:ext>
                </a:extLst>
              </p:cNvPr>
              <p:cNvSpPr/>
              <p:nvPr/>
            </p:nvSpPr>
            <p:spPr>
              <a:xfrm>
                <a:off x="400352" y="373135"/>
                <a:ext cx="45719" cy="529699"/>
              </a:xfrm>
              <a:prstGeom prst="rect">
                <a:avLst/>
              </a:prstGeom>
              <a:solidFill>
                <a:srgbClr val="FF8B8B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2F6AC6E6-DA8E-4A8B-9661-35503433FC4C}"/>
                </a:ext>
              </a:extLst>
            </p:cNvPr>
            <p:cNvSpPr/>
            <p:nvPr/>
          </p:nvSpPr>
          <p:spPr>
            <a:xfrm>
              <a:off x="428525" y="582358"/>
              <a:ext cx="1120820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ko-KR" altLang="en-US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시연영상</a:t>
              </a:r>
            </a:p>
          </p:txBody>
        </p:sp>
      </p:grpSp>
      <p:pic>
        <p:nvPicPr>
          <p:cNvPr id="2" name="시연영상_ver.1.0.0">
            <a:hlinkClick r:id="" action="ppaction://media"/>
            <a:extLst>
              <a:ext uri="{FF2B5EF4-FFF2-40B4-BE49-F238E27FC236}">
                <a16:creationId xmlns:a16="http://schemas.microsoft.com/office/drawing/2014/main" id="{EFB9CB4E-FA22-4082-BDB3-AAC605AB1F3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821720" y="1248086"/>
            <a:ext cx="8979475" cy="50470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51611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41024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61BFA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FF06DDE-292C-4D92-AB60-0B91F684BBB1}"/>
              </a:ext>
            </a:extLst>
          </p:cNvPr>
          <p:cNvSpPr txBox="1"/>
          <p:nvPr/>
        </p:nvSpPr>
        <p:spPr>
          <a:xfrm>
            <a:off x="2248785" y="2945511"/>
            <a:ext cx="218521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000" b="1" dirty="0">
                <a:solidFill>
                  <a:srgbClr val="F9F7E8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계획 일정</a:t>
            </a: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FBE362DD-98BC-4872-9534-0A0495EBF20A}"/>
              </a:ext>
            </a:extLst>
          </p:cNvPr>
          <p:cNvSpPr/>
          <p:nvPr/>
        </p:nvSpPr>
        <p:spPr>
          <a:xfrm>
            <a:off x="999725" y="2191459"/>
            <a:ext cx="1249060" cy="221599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3800" b="1" dirty="0">
                <a:solidFill>
                  <a:srgbClr val="F9F7E8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3</a:t>
            </a:r>
            <a:endParaRPr lang="ko-KR" altLang="en-US" sz="13800" b="1" dirty="0">
              <a:solidFill>
                <a:srgbClr val="F9F7E8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26813160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그룹 4">
            <a:extLst>
              <a:ext uri="{FF2B5EF4-FFF2-40B4-BE49-F238E27FC236}">
                <a16:creationId xmlns:a16="http://schemas.microsoft.com/office/drawing/2014/main" id="{BF1E6183-5585-49C1-B062-D86C27A904EB}"/>
              </a:ext>
            </a:extLst>
          </p:cNvPr>
          <p:cNvGrpSpPr/>
          <p:nvPr/>
        </p:nvGrpSpPr>
        <p:grpSpPr>
          <a:xfrm>
            <a:off x="400352" y="336195"/>
            <a:ext cx="1681190" cy="646273"/>
            <a:chOff x="400352" y="336195"/>
            <a:chExt cx="1681190" cy="646273"/>
          </a:xfrm>
        </p:grpSpPr>
        <p:grpSp>
          <p:nvGrpSpPr>
            <p:cNvPr id="6" name="그룹 5">
              <a:extLst>
                <a:ext uri="{FF2B5EF4-FFF2-40B4-BE49-F238E27FC236}">
                  <a16:creationId xmlns:a16="http://schemas.microsoft.com/office/drawing/2014/main" id="{FAAC65DF-A57D-48B2-AB70-AC0AE3D8DD0F}"/>
                </a:ext>
              </a:extLst>
            </p:cNvPr>
            <p:cNvGrpSpPr/>
            <p:nvPr/>
          </p:nvGrpSpPr>
          <p:grpSpPr>
            <a:xfrm>
              <a:off x="400352" y="336195"/>
              <a:ext cx="1460688" cy="566639"/>
              <a:chOff x="400352" y="336195"/>
              <a:chExt cx="1460688" cy="566639"/>
            </a:xfrm>
          </p:grpSpPr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5D6ED7A6-3BE0-40C3-9013-CA7431892CFC}"/>
                  </a:ext>
                </a:extLst>
              </p:cNvPr>
              <p:cNvSpPr txBox="1"/>
              <p:nvPr/>
            </p:nvSpPr>
            <p:spPr>
              <a:xfrm>
                <a:off x="438150" y="336195"/>
                <a:ext cx="1422890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1400" dirty="0">
                    <a:solidFill>
                      <a:schemeClr val="bg1">
                        <a:lumMod val="50000"/>
                      </a:schemeClr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Part 3 </a:t>
                </a:r>
                <a:r>
                  <a:rPr lang="ko-KR" altLang="en-US" sz="1400" dirty="0">
                    <a:solidFill>
                      <a:schemeClr val="bg1">
                        <a:lumMod val="50000"/>
                      </a:schemeClr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계획 일정</a:t>
                </a:r>
                <a:endParaRPr lang="en-US" altLang="ko-KR" sz="1400" dirty="0">
                  <a:solidFill>
                    <a:schemeClr val="bg1">
                      <a:lumMod val="50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  <p:sp>
            <p:nvSpPr>
              <p:cNvPr id="9" name="직사각형 8">
                <a:extLst>
                  <a:ext uri="{FF2B5EF4-FFF2-40B4-BE49-F238E27FC236}">
                    <a16:creationId xmlns:a16="http://schemas.microsoft.com/office/drawing/2014/main" id="{075804B4-6525-40D8-8AFF-4F8DF833E8AC}"/>
                  </a:ext>
                </a:extLst>
              </p:cNvPr>
              <p:cNvSpPr/>
              <p:nvPr/>
            </p:nvSpPr>
            <p:spPr>
              <a:xfrm>
                <a:off x="400352" y="373135"/>
                <a:ext cx="45719" cy="529699"/>
              </a:xfrm>
              <a:prstGeom prst="rect">
                <a:avLst/>
              </a:prstGeom>
              <a:solidFill>
                <a:srgbClr val="FF8B8B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2F6AC6E6-DA8E-4A8B-9661-35503433FC4C}"/>
                </a:ext>
              </a:extLst>
            </p:cNvPr>
            <p:cNvSpPr/>
            <p:nvPr/>
          </p:nvSpPr>
          <p:spPr>
            <a:xfrm>
              <a:off x="428525" y="582358"/>
              <a:ext cx="1653017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ko-KR" altLang="en-US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앞으로의 계획</a:t>
              </a:r>
            </a:p>
          </p:txBody>
        </p:sp>
      </p:grpSp>
      <p:sp>
        <p:nvSpPr>
          <p:cNvPr id="20" name="TextBox 19">
            <a:extLst>
              <a:ext uri="{FF2B5EF4-FFF2-40B4-BE49-F238E27FC236}">
                <a16:creationId xmlns:a16="http://schemas.microsoft.com/office/drawing/2014/main" id="{DCA6A363-93A5-43BE-BE45-DB9506A1F641}"/>
              </a:ext>
            </a:extLst>
          </p:cNvPr>
          <p:cNvSpPr txBox="1"/>
          <p:nvPr/>
        </p:nvSpPr>
        <p:spPr>
          <a:xfrm>
            <a:off x="918155" y="4774332"/>
            <a:ext cx="1772093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ko-KR" altLang="en-US" sz="7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●</a:t>
            </a:r>
            <a:r>
              <a:rPr lang="ko-KR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en-US" altLang="ko-KR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11.25~12.02</a:t>
            </a:r>
            <a:endParaRPr lang="ko-KR" altLang="en-US" sz="1600" dirty="0">
              <a:solidFill>
                <a:schemeClr val="tx1">
                  <a:lumMod val="50000"/>
                  <a:lumOff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3A077BC3-EE4D-4C4F-9232-DF3EBEB39873}"/>
              </a:ext>
            </a:extLst>
          </p:cNvPr>
          <p:cNvSpPr txBox="1"/>
          <p:nvPr/>
        </p:nvSpPr>
        <p:spPr>
          <a:xfrm>
            <a:off x="4084395" y="4771344"/>
            <a:ext cx="1767569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ko-KR" altLang="en-US" sz="7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●</a:t>
            </a:r>
            <a:r>
              <a:rPr lang="ko-KR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en-US" altLang="ko-KR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12.02~12.09</a:t>
            </a:r>
            <a:endParaRPr lang="ko-KR" altLang="en-US" sz="1600" dirty="0">
              <a:solidFill>
                <a:schemeClr val="tx1">
                  <a:lumMod val="50000"/>
                  <a:lumOff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A53E4EFE-5B77-498F-B43E-0435876DA310}"/>
              </a:ext>
            </a:extLst>
          </p:cNvPr>
          <p:cNvSpPr txBox="1"/>
          <p:nvPr/>
        </p:nvSpPr>
        <p:spPr>
          <a:xfrm>
            <a:off x="9764300" y="4791210"/>
            <a:ext cx="2048983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ko-KR" altLang="en-US" sz="7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●</a:t>
            </a:r>
            <a:r>
              <a:rPr lang="ko-KR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en-US" altLang="ko-KR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12.18~12.25</a:t>
            </a:r>
            <a:endParaRPr lang="ko-KR" altLang="en-US" sz="1600" dirty="0">
              <a:solidFill>
                <a:schemeClr val="tx1">
                  <a:lumMod val="50000"/>
                  <a:lumOff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5CAF9337-489A-4644-B1F5-B3DCE3E48129}"/>
              </a:ext>
            </a:extLst>
          </p:cNvPr>
          <p:cNvSpPr txBox="1"/>
          <p:nvPr/>
        </p:nvSpPr>
        <p:spPr>
          <a:xfrm>
            <a:off x="6766913" y="4771344"/>
            <a:ext cx="1803688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ko-KR" altLang="en-US" sz="7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●</a:t>
            </a:r>
            <a:r>
              <a:rPr lang="ko-KR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en-US" altLang="ko-KR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12.09~12.18</a:t>
            </a:r>
            <a:endParaRPr lang="ko-KR" altLang="en-US" sz="1600" dirty="0">
              <a:solidFill>
                <a:schemeClr val="tx1">
                  <a:lumMod val="50000"/>
                  <a:lumOff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grpSp>
        <p:nvGrpSpPr>
          <p:cNvPr id="33" name="그룹 32">
            <a:extLst>
              <a:ext uri="{FF2B5EF4-FFF2-40B4-BE49-F238E27FC236}">
                <a16:creationId xmlns:a16="http://schemas.microsoft.com/office/drawing/2014/main" id="{DD76B8F0-2051-4AD9-BD61-640F46E172FE}"/>
              </a:ext>
            </a:extLst>
          </p:cNvPr>
          <p:cNvGrpSpPr/>
          <p:nvPr/>
        </p:nvGrpSpPr>
        <p:grpSpPr>
          <a:xfrm>
            <a:off x="1253846" y="2073834"/>
            <a:ext cx="10253129" cy="2540540"/>
            <a:chOff x="1253846" y="2073834"/>
            <a:chExt cx="10253129" cy="2540540"/>
          </a:xfrm>
        </p:grpSpPr>
        <p:sp>
          <p:nvSpPr>
            <p:cNvPr id="24" name="갈매기형 수장 21">
              <a:extLst>
                <a:ext uri="{FF2B5EF4-FFF2-40B4-BE49-F238E27FC236}">
                  <a16:creationId xmlns:a16="http://schemas.microsoft.com/office/drawing/2014/main" id="{46AEC812-BCE3-405C-939F-C0025EC99015}"/>
                </a:ext>
              </a:extLst>
            </p:cNvPr>
            <p:cNvSpPr/>
            <p:nvPr/>
          </p:nvSpPr>
          <p:spPr>
            <a:xfrm>
              <a:off x="9632472" y="2073834"/>
              <a:ext cx="1874503" cy="2540540"/>
            </a:xfrm>
            <a:prstGeom prst="chevron">
              <a:avLst>
                <a:gd name="adj" fmla="val 50000"/>
              </a:avLst>
            </a:prstGeom>
            <a:solidFill>
              <a:srgbClr val="00D5E0"/>
            </a:solidFill>
            <a:ln w="12700" cap="flat" cmpd="sng" algn="ctr">
              <a:noFill/>
              <a:prstDash val="solid"/>
              <a:miter/>
              <a:headEnd w="med" len="med"/>
              <a:tailEnd w="med" len="med"/>
            </a:ln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ko-KR" altLang="en-US" dirty="0">
                  <a:solidFill>
                    <a:schemeClr val="dk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         통합</a:t>
              </a:r>
            </a:p>
          </p:txBody>
        </p:sp>
        <p:grpSp>
          <p:nvGrpSpPr>
            <p:cNvPr id="32" name="그룹 31">
              <a:extLst>
                <a:ext uri="{FF2B5EF4-FFF2-40B4-BE49-F238E27FC236}">
                  <a16:creationId xmlns:a16="http://schemas.microsoft.com/office/drawing/2014/main" id="{33504969-2589-458C-B7F9-77AAF9C7299A}"/>
                </a:ext>
              </a:extLst>
            </p:cNvPr>
            <p:cNvGrpSpPr/>
            <p:nvPr/>
          </p:nvGrpSpPr>
          <p:grpSpPr>
            <a:xfrm>
              <a:off x="1253846" y="2073834"/>
              <a:ext cx="8104422" cy="2540540"/>
              <a:chOff x="1253846" y="2073834"/>
              <a:chExt cx="8104422" cy="2540540"/>
            </a:xfrm>
          </p:grpSpPr>
          <p:sp>
            <p:nvSpPr>
              <p:cNvPr id="17" name="갈매기형 수장 79">
                <a:extLst>
                  <a:ext uri="{FF2B5EF4-FFF2-40B4-BE49-F238E27FC236}">
                    <a16:creationId xmlns:a16="http://schemas.microsoft.com/office/drawing/2014/main" id="{FE0BAD0A-EC67-4F11-B9EE-7856722D8565}"/>
                  </a:ext>
                </a:extLst>
              </p:cNvPr>
              <p:cNvSpPr/>
              <p:nvPr/>
            </p:nvSpPr>
            <p:spPr>
              <a:xfrm>
                <a:off x="7354808" y="3471937"/>
                <a:ext cx="2003460" cy="782410"/>
              </a:xfrm>
              <a:prstGeom prst="chevron">
                <a:avLst>
                  <a:gd name="adj" fmla="val 50000"/>
                </a:avLst>
              </a:prstGeom>
              <a:solidFill>
                <a:srgbClr val="59C9E3">
                  <a:alpha val="69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2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r>
                  <a:rPr lang="ko-KR" altLang="en-US" dirty="0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요리정보 </a:t>
                </a:r>
                <a:r>
                  <a:rPr lang="en-US" altLang="ko-KR" dirty="0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Tab</a:t>
                </a:r>
              </a:p>
            </p:txBody>
          </p:sp>
          <p:grpSp>
            <p:nvGrpSpPr>
              <p:cNvPr id="31" name="그룹 30">
                <a:extLst>
                  <a:ext uri="{FF2B5EF4-FFF2-40B4-BE49-F238E27FC236}">
                    <a16:creationId xmlns:a16="http://schemas.microsoft.com/office/drawing/2014/main" id="{B855D764-1414-4664-A913-C65F746392F8}"/>
                  </a:ext>
                </a:extLst>
              </p:cNvPr>
              <p:cNvGrpSpPr/>
              <p:nvPr/>
            </p:nvGrpSpPr>
            <p:grpSpPr>
              <a:xfrm>
                <a:off x="1253846" y="2073834"/>
                <a:ext cx="8104422" cy="2540540"/>
                <a:chOff x="1253846" y="2073834"/>
                <a:chExt cx="8104422" cy="2540540"/>
              </a:xfrm>
            </p:grpSpPr>
            <p:sp>
              <p:nvSpPr>
                <p:cNvPr id="19" name="갈매기형 수장 81">
                  <a:extLst>
                    <a:ext uri="{FF2B5EF4-FFF2-40B4-BE49-F238E27FC236}">
                      <a16:creationId xmlns:a16="http://schemas.microsoft.com/office/drawing/2014/main" id="{8AED3B42-DBCC-447D-9A11-5FE3ADC3E9BF}"/>
                    </a:ext>
                  </a:extLst>
                </p:cNvPr>
                <p:cNvSpPr/>
                <p:nvPr/>
              </p:nvSpPr>
              <p:spPr>
                <a:xfrm>
                  <a:off x="7198134" y="2423809"/>
                  <a:ext cx="2160134" cy="782410"/>
                </a:xfrm>
                <a:prstGeom prst="chevron">
                  <a:avLst>
                    <a:gd name="adj" fmla="val 50000"/>
                  </a:avLst>
                </a:prstGeom>
                <a:solidFill>
                  <a:srgbClr val="81F3F9">
                    <a:alpha val="69000"/>
                  </a:srgbClr>
                </a:solidFill>
                <a:ln w="12700" cap="flat" cmpd="sng" algn="ctr">
                  <a:noFill/>
                  <a:prstDash val="solid"/>
                  <a:miter/>
                  <a:headEnd w="med" len="med"/>
                  <a:tailEnd w="med" len="med"/>
                </a:ln>
              </p:spPr>
              <p:style>
                <a:lnRef idx="2">
                  <a:schemeClr val="accent1">
                    <a:shade val="2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r>
                    <a:rPr lang="ko-KR" altLang="en-US" dirty="0">
                      <a:solidFill>
                        <a:schemeClr val="tx1"/>
                      </a:solidFill>
                      <a:latin typeface="나눔스퀘어" panose="020B0600000101010101" pitchFamily="50" charset="-127"/>
                      <a:ea typeface="나눔스퀘어" panose="020B0600000101010101" pitchFamily="50" charset="-127"/>
                    </a:rPr>
                    <a:t>찜</a:t>
                  </a:r>
                  <a:r>
                    <a:rPr lang="en-US" altLang="ko-KR" dirty="0">
                      <a:solidFill>
                        <a:schemeClr val="tx1"/>
                      </a:solidFill>
                      <a:latin typeface="나눔스퀘어" panose="020B0600000101010101" pitchFamily="50" charset="-127"/>
                      <a:ea typeface="나눔스퀘어" panose="020B0600000101010101" pitchFamily="50" charset="-127"/>
                    </a:rPr>
                    <a:t>/ </a:t>
                  </a:r>
                  <a:r>
                    <a:rPr lang="ko-KR" altLang="en-US" dirty="0">
                      <a:solidFill>
                        <a:schemeClr val="tx1"/>
                      </a:solidFill>
                      <a:latin typeface="나눔스퀘어" panose="020B0600000101010101" pitchFamily="50" charset="-127"/>
                      <a:ea typeface="나눔스퀘어" panose="020B0600000101010101" pitchFamily="50" charset="-127"/>
                    </a:rPr>
                    <a:t>구독</a:t>
                  </a:r>
                </a:p>
              </p:txBody>
            </p:sp>
            <p:grpSp>
              <p:nvGrpSpPr>
                <p:cNvPr id="30" name="그룹 29">
                  <a:extLst>
                    <a:ext uri="{FF2B5EF4-FFF2-40B4-BE49-F238E27FC236}">
                      <a16:creationId xmlns:a16="http://schemas.microsoft.com/office/drawing/2014/main" id="{CDECCD96-409F-4184-B622-1C8D566EF329}"/>
                    </a:ext>
                  </a:extLst>
                </p:cNvPr>
                <p:cNvGrpSpPr/>
                <p:nvPr/>
              </p:nvGrpSpPr>
              <p:grpSpPr>
                <a:xfrm>
                  <a:off x="1253846" y="2073834"/>
                  <a:ext cx="6174083" cy="2540540"/>
                  <a:chOff x="1253846" y="2073834"/>
                  <a:chExt cx="6174083" cy="2540540"/>
                </a:xfrm>
              </p:grpSpPr>
              <p:sp>
                <p:nvSpPr>
                  <p:cNvPr id="18" name="갈매기형 수장 80">
                    <a:extLst>
                      <a:ext uri="{FF2B5EF4-FFF2-40B4-BE49-F238E27FC236}">
                        <a16:creationId xmlns:a16="http://schemas.microsoft.com/office/drawing/2014/main" id="{65912696-4364-47C2-867D-9C65D1782474}"/>
                      </a:ext>
                    </a:extLst>
                  </p:cNvPr>
                  <p:cNvSpPr/>
                  <p:nvPr/>
                </p:nvSpPr>
                <p:spPr>
                  <a:xfrm>
                    <a:off x="5292719" y="3471937"/>
                    <a:ext cx="2135210" cy="782410"/>
                  </a:xfrm>
                  <a:prstGeom prst="chevron">
                    <a:avLst>
                      <a:gd name="adj" fmla="val 50000"/>
                    </a:avLst>
                  </a:prstGeom>
                  <a:solidFill>
                    <a:srgbClr val="81F3F9">
                      <a:alpha val="81961"/>
                    </a:srgb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2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>
                      <a:defRPr/>
                    </a:pPr>
                    <a:r>
                      <a:rPr lang="ko-KR" altLang="en-US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rPr>
                      <a:t>클래스</a:t>
                    </a:r>
                    <a:r>
                      <a:rPr lang="en-US" altLang="ko-KR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rPr>
                      <a:t> Tab</a:t>
                    </a:r>
                    <a:endParaRPr lang="ko-KR" altLang="en-US" dirty="0">
                      <a:solidFill>
                        <a:schemeClr val="tx1"/>
                      </a:solidFill>
                      <a:latin typeface="나눔스퀘어" panose="020B0600000101010101" pitchFamily="50" charset="-127"/>
                      <a:ea typeface="나눔스퀘어" panose="020B0600000101010101" pitchFamily="50" charset="-127"/>
                    </a:endParaRPr>
                  </a:p>
                </p:txBody>
              </p:sp>
              <p:grpSp>
                <p:nvGrpSpPr>
                  <p:cNvPr id="29" name="그룹 28">
                    <a:extLst>
                      <a:ext uri="{FF2B5EF4-FFF2-40B4-BE49-F238E27FC236}">
                        <a16:creationId xmlns:a16="http://schemas.microsoft.com/office/drawing/2014/main" id="{2D4E00F9-3C64-4E16-9C47-DA8D8E9A2DBE}"/>
                      </a:ext>
                    </a:extLst>
                  </p:cNvPr>
                  <p:cNvGrpSpPr/>
                  <p:nvPr/>
                </p:nvGrpSpPr>
                <p:grpSpPr>
                  <a:xfrm>
                    <a:off x="1253846" y="2073834"/>
                    <a:ext cx="5969213" cy="2540540"/>
                    <a:chOff x="1253846" y="2073834"/>
                    <a:chExt cx="5969213" cy="2540540"/>
                  </a:xfrm>
                </p:grpSpPr>
                <p:grpSp>
                  <p:nvGrpSpPr>
                    <p:cNvPr id="28" name="그룹 27">
                      <a:extLst>
                        <a:ext uri="{FF2B5EF4-FFF2-40B4-BE49-F238E27FC236}">
                          <a16:creationId xmlns:a16="http://schemas.microsoft.com/office/drawing/2014/main" id="{13B6A49C-98B3-4916-9673-8C102C9ABCBC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1253846" y="2073834"/>
                      <a:ext cx="5969213" cy="2540540"/>
                      <a:chOff x="1253846" y="2073834"/>
                      <a:chExt cx="5969213" cy="2540540"/>
                    </a:xfrm>
                  </p:grpSpPr>
                  <p:sp>
                    <p:nvSpPr>
                      <p:cNvPr id="15" name="갈매기형 수장 77">
                        <a:extLst>
                          <a:ext uri="{FF2B5EF4-FFF2-40B4-BE49-F238E27FC236}">
                            <a16:creationId xmlns:a16="http://schemas.microsoft.com/office/drawing/2014/main" id="{26CAA517-DF20-443C-9500-F48CCF07D920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1253846" y="2073834"/>
                        <a:ext cx="1874503" cy="2540540"/>
                      </a:xfrm>
                      <a:prstGeom prst="chevron">
                        <a:avLst>
                          <a:gd name="adj" fmla="val 50000"/>
                        </a:avLst>
                      </a:prstGeom>
                      <a:solidFill>
                        <a:srgbClr val="21BFA5"/>
                      </a:solidFill>
                      <a:ln w="12700" cap="flat" cmpd="sng" algn="ctr">
                        <a:noFill/>
                        <a:prstDash val="solid"/>
                        <a:miter/>
                        <a:headEnd w="med" len="med"/>
                        <a:tailEnd w="med" len="med"/>
                      </a:ln>
                    </p:spPr>
                    <p:style>
                      <a:lnRef idx="2">
                        <a:schemeClr val="accent1">
                          <a:shade val="2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anchor="ctr"/>
                      <a:lstStyle/>
                      <a:p>
                        <a:pPr algn="ctr">
                          <a:defRPr/>
                        </a:pPr>
                        <a:r>
                          <a:rPr lang="en-US" altLang="ko-KR" dirty="0">
                            <a:solidFill>
                              <a:schemeClr val="dk1"/>
                            </a:solidFill>
                            <a:latin typeface="나눔스퀘어" panose="020B0600000101010101" pitchFamily="50" charset="-127"/>
                            <a:ea typeface="나눔스퀘어" panose="020B0600000101010101" pitchFamily="50" charset="-127"/>
                          </a:rPr>
                          <a:t>        </a:t>
                        </a:r>
                        <a:r>
                          <a:rPr lang="ko-KR" altLang="en-US" dirty="0">
                            <a:solidFill>
                              <a:schemeClr val="dk1"/>
                            </a:solidFill>
                            <a:latin typeface="나눔스퀘어" panose="020B0600000101010101" pitchFamily="50" charset="-127"/>
                            <a:ea typeface="나눔스퀘어" panose="020B0600000101010101" pitchFamily="50" charset="-127"/>
                          </a:rPr>
                          <a:t>통합</a:t>
                        </a:r>
                        <a:endParaRPr lang="en-US" altLang="ko-KR" dirty="0">
                          <a:solidFill>
                            <a:schemeClr val="dk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endParaRPr>
                      </a:p>
                    </p:txBody>
                  </p:sp>
                  <p:sp>
                    <p:nvSpPr>
                      <p:cNvPr id="16" name="갈매기형 수장 78">
                        <a:extLst>
                          <a:ext uri="{FF2B5EF4-FFF2-40B4-BE49-F238E27FC236}">
                            <a16:creationId xmlns:a16="http://schemas.microsoft.com/office/drawing/2014/main" id="{68B96416-636E-4E38-88A8-1B641C4FA256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3286489" y="2421909"/>
                        <a:ext cx="3936570" cy="782410"/>
                      </a:xfrm>
                      <a:prstGeom prst="chevron">
                        <a:avLst>
                          <a:gd name="adj" fmla="val 50000"/>
                        </a:avLst>
                      </a:prstGeom>
                      <a:solidFill>
                        <a:srgbClr val="59C9E3">
                          <a:alpha val="64706"/>
                        </a:srgbClr>
                      </a:solidFill>
                      <a:ln>
                        <a:noFill/>
                      </a:ln>
                    </p:spPr>
                    <p:style>
                      <a:lnRef idx="2">
                        <a:schemeClr val="accent1">
                          <a:shade val="2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anchor="ctr"/>
                      <a:lstStyle/>
                      <a:p>
                        <a:pPr algn="ctr">
                          <a:defRPr/>
                        </a:pPr>
                        <a:r>
                          <a:rPr lang="ko-KR" altLang="en-US" dirty="0">
                            <a:solidFill>
                              <a:schemeClr val="tx1"/>
                            </a:solidFill>
                            <a:latin typeface="나눔스퀘어" panose="020B0600000101010101" pitchFamily="50" charset="-127"/>
                            <a:ea typeface="나눔스퀘어" panose="020B0600000101010101" pitchFamily="50" charset="-127"/>
                          </a:rPr>
                          <a:t>고객지원</a:t>
                        </a:r>
                        <a:endParaRPr lang="en-US" altLang="ko-KR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endParaRPr>
                      </a:p>
                    </p:txBody>
                  </p:sp>
                </p:grpSp>
                <p:sp>
                  <p:nvSpPr>
                    <p:cNvPr id="27" name="갈매기형 수장 25">
                      <a:extLst>
                        <a:ext uri="{FF2B5EF4-FFF2-40B4-BE49-F238E27FC236}">
                          <a16:creationId xmlns:a16="http://schemas.microsoft.com/office/drawing/2014/main" id="{3C2DD158-C6CE-4254-81D1-F08776BDF68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289004" y="3471937"/>
                      <a:ext cx="2135210" cy="782410"/>
                    </a:xfrm>
                    <a:prstGeom prst="chevron">
                      <a:avLst>
                        <a:gd name="adj" fmla="val 50000"/>
                      </a:avLst>
                    </a:prstGeom>
                    <a:solidFill>
                      <a:srgbClr val="81F3F9">
                        <a:alpha val="81961"/>
                      </a:srgb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2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anchor="ctr"/>
                    <a:lstStyle/>
                    <a:p>
                      <a:pPr algn="ctr">
                        <a:defRPr/>
                      </a:pPr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검색</a:t>
                      </a:r>
                    </a:p>
                  </p:txBody>
                </p:sp>
              </p:grpSp>
            </p:grpSp>
          </p:grpSp>
        </p:grpSp>
      </p:grpSp>
    </p:spTree>
    <p:extLst>
      <p:ext uri="{BB962C8B-B14F-4D97-AF65-F5344CB8AC3E}">
        <p14:creationId xmlns:p14="http://schemas.microsoft.com/office/powerpoint/2010/main" val="55351946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>
            <a:extLst>
              <a:ext uri="{FF2B5EF4-FFF2-40B4-BE49-F238E27FC236}">
                <a16:creationId xmlns:a16="http://schemas.microsoft.com/office/drawing/2014/main" id="{24A9CAF3-2501-4995-9AC3-EBC8EE6D373E}"/>
              </a:ext>
            </a:extLst>
          </p:cNvPr>
          <p:cNvSpPr/>
          <p:nvPr/>
        </p:nvSpPr>
        <p:spPr>
          <a:xfrm>
            <a:off x="-45720" y="5744274"/>
            <a:ext cx="12237719" cy="752724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BF1E6183-5585-49C1-B062-D86C27A904EB}"/>
              </a:ext>
            </a:extLst>
          </p:cNvPr>
          <p:cNvGrpSpPr/>
          <p:nvPr/>
        </p:nvGrpSpPr>
        <p:grpSpPr>
          <a:xfrm>
            <a:off x="400352" y="336195"/>
            <a:ext cx="1681190" cy="646273"/>
            <a:chOff x="400352" y="336195"/>
            <a:chExt cx="1681190" cy="646273"/>
          </a:xfrm>
        </p:grpSpPr>
        <p:grpSp>
          <p:nvGrpSpPr>
            <p:cNvPr id="6" name="그룹 5">
              <a:extLst>
                <a:ext uri="{FF2B5EF4-FFF2-40B4-BE49-F238E27FC236}">
                  <a16:creationId xmlns:a16="http://schemas.microsoft.com/office/drawing/2014/main" id="{FAAC65DF-A57D-48B2-AB70-AC0AE3D8DD0F}"/>
                </a:ext>
              </a:extLst>
            </p:cNvPr>
            <p:cNvGrpSpPr/>
            <p:nvPr/>
          </p:nvGrpSpPr>
          <p:grpSpPr>
            <a:xfrm>
              <a:off x="400352" y="336195"/>
              <a:ext cx="1460688" cy="566639"/>
              <a:chOff x="400352" y="336195"/>
              <a:chExt cx="1460688" cy="566639"/>
            </a:xfrm>
          </p:grpSpPr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5D6ED7A6-3BE0-40C3-9013-CA7431892CFC}"/>
                  </a:ext>
                </a:extLst>
              </p:cNvPr>
              <p:cNvSpPr txBox="1"/>
              <p:nvPr/>
            </p:nvSpPr>
            <p:spPr>
              <a:xfrm>
                <a:off x="438150" y="336195"/>
                <a:ext cx="1422890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1400" dirty="0">
                    <a:solidFill>
                      <a:schemeClr val="bg1">
                        <a:lumMod val="50000"/>
                      </a:schemeClr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Part 3 </a:t>
                </a:r>
                <a:r>
                  <a:rPr lang="ko-KR" altLang="en-US" sz="1400" dirty="0">
                    <a:solidFill>
                      <a:schemeClr val="bg1">
                        <a:lumMod val="50000"/>
                      </a:schemeClr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계획 일정</a:t>
                </a:r>
                <a:endParaRPr lang="en-US" altLang="ko-KR" sz="1400" dirty="0">
                  <a:solidFill>
                    <a:schemeClr val="bg1">
                      <a:lumMod val="50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  <p:sp>
            <p:nvSpPr>
              <p:cNvPr id="9" name="직사각형 8">
                <a:extLst>
                  <a:ext uri="{FF2B5EF4-FFF2-40B4-BE49-F238E27FC236}">
                    <a16:creationId xmlns:a16="http://schemas.microsoft.com/office/drawing/2014/main" id="{075804B4-6525-40D8-8AFF-4F8DF833E8AC}"/>
                  </a:ext>
                </a:extLst>
              </p:cNvPr>
              <p:cNvSpPr/>
              <p:nvPr/>
            </p:nvSpPr>
            <p:spPr>
              <a:xfrm>
                <a:off x="400352" y="373135"/>
                <a:ext cx="45719" cy="529699"/>
              </a:xfrm>
              <a:prstGeom prst="rect">
                <a:avLst/>
              </a:prstGeom>
              <a:solidFill>
                <a:srgbClr val="FF8B8B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2F6AC6E6-DA8E-4A8B-9661-35503433FC4C}"/>
                </a:ext>
              </a:extLst>
            </p:cNvPr>
            <p:cNvSpPr/>
            <p:nvPr/>
          </p:nvSpPr>
          <p:spPr>
            <a:xfrm>
              <a:off x="428525" y="582358"/>
              <a:ext cx="1653017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ko-KR" altLang="en-US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앞으로의 계획</a:t>
              </a:r>
            </a:p>
          </p:txBody>
        </p:sp>
      </p:grpSp>
      <p:pic>
        <p:nvPicPr>
          <p:cNvPr id="11" name="그림 10">
            <a:extLst>
              <a:ext uri="{FF2B5EF4-FFF2-40B4-BE49-F238E27FC236}">
                <a16:creationId xmlns:a16="http://schemas.microsoft.com/office/drawing/2014/main" id="{9D974135-D1A6-41A8-813E-55555EE37C0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55017" y="1170586"/>
            <a:ext cx="5334000" cy="4286250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B1ED7A52-BAF0-4449-B612-D70A5E8E902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47015"/>
          <a:stretch/>
        </p:blipFill>
        <p:spPr>
          <a:xfrm>
            <a:off x="7431462" y="1170586"/>
            <a:ext cx="3162602" cy="3914775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9199FA1F-573C-45BA-B86D-F35AFBBCB0FA}"/>
              </a:ext>
            </a:extLst>
          </p:cNvPr>
          <p:cNvSpPr txBox="1"/>
          <p:nvPr/>
        </p:nvSpPr>
        <p:spPr>
          <a:xfrm>
            <a:off x="3354191" y="5915694"/>
            <a:ext cx="548361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클래스 탭을 작성 시 </a:t>
            </a:r>
            <a:r>
              <a:rPr lang="en-US" altLang="ko-KR" sz="20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Lombok</a:t>
            </a:r>
            <a:r>
              <a:rPr lang="ko-KR" altLang="en-US" sz="20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을 이용하여</a:t>
            </a:r>
            <a:r>
              <a:rPr lang="en-US" altLang="ko-KR" sz="20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VO</a:t>
            </a:r>
            <a:r>
              <a:rPr lang="ko-KR" altLang="en-US" sz="20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구성</a:t>
            </a:r>
            <a:endParaRPr lang="en-US" altLang="ko-KR" sz="2000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4" name="화살표: 오른쪽 13">
            <a:extLst>
              <a:ext uri="{FF2B5EF4-FFF2-40B4-BE49-F238E27FC236}">
                <a16:creationId xmlns:a16="http://schemas.microsoft.com/office/drawing/2014/main" id="{8AFB6004-9B15-4E73-B78F-F8BCE1B9919F}"/>
              </a:ext>
            </a:extLst>
          </p:cNvPr>
          <p:cNvSpPr/>
          <p:nvPr/>
        </p:nvSpPr>
        <p:spPr>
          <a:xfrm>
            <a:off x="5812792" y="2838165"/>
            <a:ext cx="857250" cy="628650"/>
          </a:xfrm>
          <a:prstGeom prst="rightArrow">
            <a:avLst/>
          </a:prstGeom>
          <a:solidFill>
            <a:srgbClr val="FF8B8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9483300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>
            <a:extLst>
              <a:ext uri="{FF2B5EF4-FFF2-40B4-BE49-F238E27FC236}">
                <a16:creationId xmlns:a16="http://schemas.microsoft.com/office/drawing/2014/main" id="{24A9CAF3-2501-4995-9AC3-EBC8EE6D373E}"/>
              </a:ext>
            </a:extLst>
          </p:cNvPr>
          <p:cNvSpPr/>
          <p:nvPr/>
        </p:nvSpPr>
        <p:spPr>
          <a:xfrm>
            <a:off x="-45720" y="5744274"/>
            <a:ext cx="12237719" cy="752724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BF1E6183-5585-49C1-B062-D86C27A904EB}"/>
              </a:ext>
            </a:extLst>
          </p:cNvPr>
          <p:cNvGrpSpPr/>
          <p:nvPr/>
        </p:nvGrpSpPr>
        <p:grpSpPr>
          <a:xfrm>
            <a:off x="400352" y="336195"/>
            <a:ext cx="1681190" cy="646273"/>
            <a:chOff x="400352" y="336195"/>
            <a:chExt cx="1681190" cy="646273"/>
          </a:xfrm>
        </p:grpSpPr>
        <p:grpSp>
          <p:nvGrpSpPr>
            <p:cNvPr id="6" name="그룹 5">
              <a:extLst>
                <a:ext uri="{FF2B5EF4-FFF2-40B4-BE49-F238E27FC236}">
                  <a16:creationId xmlns:a16="http://schemas.microsoft.com/office/drawing/2014/main" id="{FAAC65DF-A57D-48B2-AB70-AC0AE3D8DD0F}"/>
                </a:ext>
              </a:extLst>
            </p:cNvPr>
            <p:cNvGrpSpPr/>
            <p:nvPr/>
          </p:nvGrpSpPr>
          <p:grpSpPr>
            <a:xfrm>
              <a:off x="400352" y="336195"/>
              <a:ext cx="1460688" cy="566639"/>
              <a:chOff x="400352" y="336195"/>
              <a:chExt cx="1460688" cy="566639"/>
            </a:xfrm>
          </p:grpSpPr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5D6ED7A6-3BE0-40C3-9013-CA7431892CFC}"/>
                  </a:ext>
                </a:extLst>
              </p:cNvPr>
              <p:cNvSpPr txBox="1"/>
              <p:nvPr/>
            </p:nvSpPr>
            <p:spPr>
              <a:xfrm>
                <a:off x="438150" y="336195"/>
                <a:ext cx="1422890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1400" dirty="0">
                    <a:solidFill>
                      <a:schemeClr val="bg1">
                        <a:lumMod val="50000"/>
                      </a:schemeClr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Part 3 </a:t>
                </a:r>
                <a:r>
                  <a:rPr lang="ko-KR" altLang="en-US" sz="1400" dirty="0">
                    <a:solidFill>
                      <a:schemeClr val="bg1">
                        <a:lumMod val="50000"/>
                      </a:schemeClr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계획 일정</a:t>
                </a:r>
                <a:endParaRPr lang="en-US" altLang="ko-KR" sz="1400" dirty="0">
                  <a:solidFill>
                    <a:schemeClr val="bg1">
                      <a:lumMod val="50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  <p:sp>
            <p:nvSpPr>
              <p:cNvPr id="9" name="직사각형 8">
                <a:extLst>
                  <a:ext uri="{FF2B5EF4-FFF2-40B4-BE49-F238E27FC236}">
                    <a16:creationId xmlns:a16="http://schemas.microsoft.com/office/drawing/2014/main" id="{075804B4-6525-40D8-8AFF-4F8DF833E8AC}"/>
                  </a:ext>
                </a:extLst>
              </p:cNvPr>
              <p:cNvSpPr/>
              <p:nvPr/>
            </p:nvSpPr>
            <p:spPr>
              <a:xfrm>
                <a:off x="400352" y="373135"/>
                <a:ext cx="45719" cy="529699"/>
              </a:xfrm>
              <a:prstGeom prst="rect">
                <a:avLst/>
              </a:prstGeom>
              <a:solidFill>
                <a:srgbClr val="FF8B8B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2F6AC6E6-DA8E-4A8B-9661-35503433FC4C}"/>
                </a:ext>
              </a:extLst>
            </p:cNvPr>
            <p:cNvSpPr/>
            <p:nvPr/>
          </p:nvSpPr>
          <p:spPr>
            <a:xfrm>
              <a:off x="428525" y="582358"/>
              <a:ext cx="1653017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ko-KR" altLang="en-US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앞으로의 계획</a:t>
              </a:r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9199FA1F-573C-45BA-B86D-F35AFBBCB0FA}"/>
              </a:ext>
            </a:extLst>
          </p:cNvPr>
          <p:cNvSpPr txBox="1"/>
          <p:nvPr/>
        </p:nvSpPr>
        <p:spPr>
          <a:xfrm>
            <a:off x="1628655" y="5920600"/>
            <a:ext cx="893469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클래스 탭을 작성 시 </a:t>
            </a:r>
            <a:r>
              <a:rPr lang="en-US" altLang="ko-KR" sz="20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DAO </a:t>
            </a:r>
            <a:r>
              <a:rPr lang="ko-KR" altLang="en-US" sz="20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클래스를 </a:t>
            </a:r>
            <a:r>
              <a:rPr lang="en-US" altLang="ko-KR" sz="20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root-context.xml</a:t>
            </a:r>
            <a:r>
              <a:rPr lang="ko-KR" altLang="en-US" sz="20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로 설정 </a:t>
            </a:r>
            <a:r>
              <a:rPr lang="en-US" altLang="ko-KR" sz="20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-&gt; </a:t>
            </a:r>
            <a:r>
              <a:rPr lang="ko-KR" altLang="en-US" sz="20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인터페이스로 작성</a:t>
            </a:r>
            <a:endParaRPr lang="en-US" altLang="ko-KR" sz="2000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pic>
        <p:nvPicPr>
          <p:cNvPr id="14" name="그림 13">
            <a:extLst>
              <a:ext uri="{FF2B5EF4-FFF2-40B4-BE49-F238E27FC236}">
                <a16:creationId xmlns:a16="http://schemas.microsoft.com/office/drawing/2014/main" id="{7E5F2274-EDB3-45F4-917E-6EC7728A32C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7857" y="1382156"/>
            <a:ext cx="5738245" cy="2983337"/>
          </a:xfrm>
          <a:prstGeom prst="rect">
            <a:avLst/>
          </a:prstGeom>
        </p:spPr>
      </p:pic>
      <p:pic>
        <p:nvPicPr>
          <p:cNvPr id="15" name="그림 14">
            <a:extLst>
              <a:ext uri="{FF2B5EF4-FFF2-40B4-BE49-F238E27FC236}">
                <a16:creationId xmlns:a16="http://schemas.microsoft.com/office/drawing/2014/main" id="{E1613FDC-9A38-4D25-B323-D6B7C502FD5F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9359"/>
          <a:stretch/>
        </p:blipFill>
        <p:spPr>
          <a:xfrm>
            <a:off x="7126881" y="1661824"/>
            <a:ext cx="4593991" cy="2895235"/>
          </a:xfrm>
          <a:prstGeom prst="rect">
            <a:avLst/>
          </a:prstGeom>
        </p:spPr>
      </p:pic>
      <p:pic>
        <p:nvPicPr>
          <p:cNvPr id="17" name="그림 16">
            <a:extLst>
              <a:ext uri="{FF2B5EF4-FFF2-40B4-BE49-F238E27FC236}">
                <a16:creationId xmlns:a16="http://schemas.microsoft.com/office/drawing/2014/main" id="{B07365C7-ADAC-4934-991E-78A5D42A06E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148124" y="3508735"/>
            <a:ext cx="5043875" cy="1098991"/>
          </a:xfrm>
          <a:prstGeom prst="rect">
            <a:avLst/>
          </a:prstGeom>
        </p:spPr>
      </p:pic>
      <p:pic>
        <p:nvPicPr>
          <p:cNvPr id="18" name="그림 17">
            <a:extLst>
              <a:ext uri="{FF2B5EF4-FFF2-40B4-BE49-F238E27FC236}">
                <a16:creationId xmlns:a16="http://schemas.microsoft.com/office/drawing/2014/main" id="{E30F8C81-B695-456B-8BF6-6CDB1DBE2D5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46071" y="4365493"/>
            <a:ext cx="5043874" cy="847725"/>
          </a:xfrm>
          <a:prstGeom prst="rect">
            <a:avLst/>
          </a:prstGeom>
        </p:spPr>
      </p:pic>
      <p:sp>
        <p:nvSpPr>
          <p:cNvPr id="4" name="화살표: 오른쪽 3">
            <a:extLst>
              <a:ext uri="{FF2B5EF4-FFF2-40B4-BE49-F238E27FC236}">
                <a16:creationId xmlns:a16="http://schemas.microsoft.com/office/drawing/2014/main" id="{EB8EE7DC-383B-48A3-9CA6-A4741AFC632A}"/>
              </a:ext>
            </a:extLst>
          </p:cNvPr>
          <p:cNvSpPr/>
          <p:nvPr/>
        </p:nvSpPr>
        <p:spPr>
          <a:xfrm>
            <a:off x="5812792" y="2838165"/>
            <a:ext cx="857250" cy="628650"/>
          </a:xfrm>
          <a:prstGeom prst="rightArrow">
            <a:avLst/>
          </a:prstGeom>
          <a:solidFill>
            <a:srgbClr val="FF8B8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4346039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8B8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" name="그룹 24">
            <a:extLst>
              <a:ext uri="{FF2B5EF4-FFF2-40B4-BE49-F238E27FC236}">
                <a16:creationId xmlns:a16="http://schemas.microsoft.com/office/drawing/2014/main" id="{4FDD9F79-BD8B-42B3-8BD8-2468E236F4C9}"/>
              </a:ext>
            </a:extLst>
          </p:cNvPr>
          <p:cNvGrpSpPr/>
          <p:nvPr/>
        </p:nvGrpSpPr>
        <p:grpSpPr>
          <a:xfrm>
            <a:off x="2678887" y="2225524"/>
            <a:ext cx="7242533" cy="1632858"/>
            <a:chOff x="2678887" y="2225524"/>
            <a:chExt cx="7242533" cy="1632858"/>
          </a:xfrm>
        </p:grpSpPr>
        <p:pic>
          <p:nvPicPr>
            <p:cNvPr id="22" name="그림 21">
              <a:extLst>
                <a:ext uri="{FF2B5EF4-FFF2-40B4-BE49-F238E27FC236}">
                  <a16:creationId xmlns:a16="http://schemas.microsoft.com/office/drawing/2014/main" id="{1AB37410-BD17-4864-9D36-4F97E37E4B9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7380514" y="2225524"/>
              <a:ext cx="2540906" cy="1632858"/>
            </a:xfrm>
            <a:prstGeom prst="rect">
              <a:avLst/>
            </a:prstGeom>
          </p:spPr>
        </p:pic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D81A2438-9DD5-4B3E-AD39-6912D5A012A1}"/>
                </a:ext>
              </a:extLst>
            </p:cNvPr>
            <p:cNvSpPr txBox="1"/>
            <p:nvPr/>
          </p:nvSpPr>
          <p:spPr>
            <a:xfrm>
              <a:off x="2678887" y="2225524"/>
              <a:ext cx="1951175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0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요리 정보 플랫폼</a:t>
              </a: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4D269052-5F2D-4D35-9F4A-2B6FE5213055}"/>
                </a:ext>
              </a:extLst>
            </p:cNvPr>
            <p:cNvSpPr txBox="1"/>
            <p:nvPr/>
          </p:nvSpPr>
          <p:spPr>
            <a:xfrm>
              <a:off x="2991394" y="2688177"/>
              <a:ext cx="4389120" cy="110799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6600" b="1" dirty="0">
                  <a:solidFill>
                    <a:srgbClr val="F9F7E8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Thank You</a:t>
              </a:r>
              <a:endParaRPr lang="ko-KR" altLang="en-US" sz="6600" b="1" dirty="0">
                <a:solidFill>
                  <a:srgbClr val="F9F7E8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89263921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61BFA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12A45EB2-EAE9-40D5-BE0D-445F26BE18E8}"/>
              </a:ext>
            </a:extLst>
          </p:cNvPr>
          <p:cNvSpPr txBox="1"/>
          <p:nvPr/>
        </p:nvSpPr>
        <p:spPr>
          <a:xfrm>
            <a:off x="2222659" y="3355370"/>
            <a:ext cx="28568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개발동기 </a:t>
            </a:r>
            <a:r>
              <a:rPr lang="en-US" altLang="ko-KR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/ </a:t>
            </a:r>
            <a:r>
              <a:rPr lang="ko-KR" alt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팀원 역할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FF06DDE-292C-4D92-AB60-0B91F684BBB1}"/>
              </a:ext>
            </a:extLst>
          </p:cNvPr>
          <p:cNvSpPr txBox="1"/>
          <p:nvPr/>
        </p:nvSpPr>
        <p:spPr>
          <a:xfrm>
            <a:off x="2196534" y="2668862"/>
            <a:ext cx="431400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000" b="1" dirty="0">
                <a:solidFill>
                  <a:srgbClr val="F9F7E8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프로젝트 개발 배경 </a:t>
            </a: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FBE362DD-98BC-4872-9534-0A0495EBF20A}"/>
              </a:ext>
            </a:extLst>
          </p:cNvPr>
          <p:cNvSpPr/>
          <p:nvPr/>
        </p:nvSpPr>
        <p:spPr>
          <a:xfrm>
            <a:off x="999725" y="2191459"/>
            <a:ext cx="1249060" cy="221599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3800" b="1" dirty="0">
                <a:solidFill>
                  <a:srgbClr val="F9F7E8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1</a:t>
            </a:r>
            <a:endParaRPr lang="ko-KR" altLang="en-US" sz="13800" b="1" dirty="0">
              <a:solidFill>
                <a:srgbClr val="F9F7E8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29CD3ED2-EDA0-412B-B9F5-EC1B6BB3C675}"/>
              </a:ext>
            </a:extLst>
          </p:cNvPr>
          <p:cNvCxnSpPr>
            <a:cxnSpLocks/>
          </p:cNvCxnSpPr>
          <p:nvPr/>
        </p:nvCxnSpPr>
        <p:spPr>
          <a:xfrm>
            <a:off x="2222659" y="3862382"/>
            <a:ext cx="4008324" cy="0"/>
          </a:xfrm>
          <a:prstGeom prst="line">
            <a:avLst/>
          </a:prstGeom>
          <a:ln w="38100">
            <a:solidFill>
              <a:srgbClr val="F9F7E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0699501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그룹 9">
            <a:extLst>
              <a:ext uri="{FF2B5EF4-FFF2-40B4-BE49-F238E27FC236}">
                <a16:creationId xmlns:a16="http://schemas.microsoft.com/office/drawing/2014/main" id="{BCDB6064-FD13-4323-B871-623BD336F90D}"/>
              </a:ext>
            </a:extLst>
          </p:cNvPr>
          <p:cNvGrpSpPr/>
          <p:nvPr/>
        </p:nvGrpSpPr>
        <p:grpSpPr>
          <a:xfrm>
            <a:off x="400352" y="336195"/>
            <a:ext cx="1787701" cy="646273"/>
            <a:chOff x="400352" y="336195"/>
            <a:chExt cx="1787701" cy="646273"/>
          </a:xfrm>
        </p:grpSpPr>
        <p:grpSp>
          <p:nvGrpSpPr>
            <p:cNvPr id="8" name="그룹 7">
              <a:extLst>
                <a:ext uri="{FF2B5EF4-FFF2-40B4-BE49-F238E27FC236}">
                  <a16:creationId xmlns:a16="http://schemas.microsoft.com/office/drawing/2014/main" id="{631CC0A8-F840-4D27-AD2D-FED34A77E352}"/>
                </a:ext>
              </a:extLst>
            </p:cNvPr>
            <p:cNvGrpSpPr/>
            <p:nvPr/>
          </p:nvGrpSpPr>
          <p:grpSpPr>
            <a:xfrm>
              <a:off x="400352" y="336195"/>
              <a:ext cx="1787701" cy="566639"/>
              <a:chOff x="400352" y="336195"/>
              <a:chExt cx="1787701" cy="566639"/>
            </a:xfrm>
          </p:grpSpPr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4DBDF1CD-ACA1-4B77-8D44-9E27DA29074C}"/>
                  </a:ext>
                </a:extLst>
              </p:cNvPr>
              <p:cNvSpPr txBox="1"/>
              <p:nvPr/>
            </p:nvSpPr>
            <p:spPr>
              <a:xfrm>
                <a:off x="438150" y="336195"/>
                <a:ext cx="1749903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1400" dirty="0">
                    <a:solidFill>
                      <a:schemeClr val="bg1">
                        <a:lumMod val="50000"/>
                      </a:schemeClr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Part 2 </a:t>
                </a:r>
                <a:r>
                  <a:rPr lang="ko-KR" altLang="en-US" sz="1400" dirty="0">
                    <a:solidFill>
                      <a:schemeClr val="bg1">
                        <a:lumMod val="50000"/>
                      </a:schemeClr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프로젝트 내용</a:t>
                </a:r>
                <a:endParaRPr lang="en-US" altLang="ko-KR" sz="1400" dirty="0">
                  <a:solidFill>
                    <a:schemeClr val="bg1">
                      <a:lumMod val="50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  <p:sp>
            <p:nvSpPr>
              <p:cNvPr id="7" name="직사각형 6">
                <a:extLst>
                  <a:ext uri="{FF2B5EF4-FFF2-40B4-BE49-F238E27FC236}">
                    <a16:creationId xmlns:a16="http://schemas.microsoft.com/office/drawing/2014/main" id="{268C62E0-2023-4050-A56B-FDAD02C8E547}"/>
                  </a:ext>
                </a:extLst>
              </p:cNvPr>
              <p:cNvSpPr/>
              <p:nvPr/>
            </p:nvSpPr>
            <p:spPr>
              <a:xfrm>
                <a:off x="400352" y="373135"/>
                <a:ext cx="45719" cy="529699"/>
              </a:xfrm>
              <a:prstGeom prst="rect">
                <a:avLst/>
              </a:prstGeom>
              <a:solidFill>
                <a:srgbClr val="FF8B8B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D38F8456-2101-472D-A2F1-BF622DC26CC1}"/>
                </a:ext>
              </a:extLst>
            </p:cNvPr>
            <p:cNvSpPr/>
            <p:nvPr/>
          </p:nvSpPr>
          <p:spPr>
            <a:xfrm>
              <a:off x="428525" y="582358"/>
              <a:ext cx="1120820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ko-KR" altLang="en-US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개발동기</a:t>
              </a:r>
            </a:p>
          </p:txBody>
        </p:sp>
      </p:grpSp>
      <p:pic>
        <p:nvPicPr>
          <p:cNvPr id="12" name="그림 11">
            <a:extLst>
              <a:ext uri="{FF2B5EF4-FFF2-40B4-BE49-F238E27FC236}">
                <a16:creationId xmlns:a16="http://schemas.microsoft.com/office/drawing/2014/main" id="{AC090492-F441-4D5F-B0A2-C919A2BF48D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468062" y="2139867"/>
            <a:ext cx="8249937" cy="2413166"/>
          </a:xfrm>
          <a:prstGeom prst="rect">
            <a:avLst/>
          </a:prstGeom>
        </p:spPr>
      </p:pic>
      <p:cxnSp>
        <p:nvCxnSpPr>
          <p:cNvPr id="13" name="직선 연결선 12">
            <a:extLst>
              <a:ext uri="{FF2B5EF4-FFF2-40B4-BE49-F238E27FC236}">
                <a16:creationId xmlns:a16="http://schemas.microsoft.com/office/drawing/2014/main" id="{1FA2CEDE-EF9F-4FEC-94E2-50AA77F7593D}"/>
              </a:ext>
            </a:extLst>
          </p:cNvPr>
          <p:cNvCxnSpPr/>
          <p:nvPr/>
        </p:nvCxnSpPr>
        <p:spPr>
          <a:xfrm>
            <a:off x="1022432" y="3154530"/>
            <a:ext cx="6560020" cy="0"/>
          </a:xfrm>
          <a:prstGeom prst="line">
            <a:avLst/>
          </a:prstGeom>
          <a:ln w="38100">
            <a:solidFill>
              <a:srgbClr val="FF8B8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1B1B6C6A-FBD5-4F8C-B94B-7D36A6DC3435}"/>
              </a:ext>
            </a:extLst>
          </p:cNvPr>
          <p:cNvSpPr/>
          <p:nvPr/>
        </p:nvSpPr>
        <p:spPr>
          <a:xfrm>
            <a:off x="511174" y="4595284"/>
            <a:ext cx="7895167" cy="30691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ko-KR" altLang="en-US" sz="1200">
                <a:solidFill>
                  <a:schemeClr val="tx1">
                    <a:lumMod val="50000"/>
                    <a:lumOff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자료출처 </a:t>
            </a:r>
            <a:r>
              <a:rPr lang="en-US" altLang="ko-KR" sz="1200">
                <a:solidFill>
                  <a:schemeClr val="tx1">
                    <a:lumMod val="50000"/>
                    <a:lumOff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:</a:t>
            </a:r>
            <a:r>
              <a:rPr lang="ko-KR" altLang="en-US" sz="1200">
                <a:solidFill>
                  <a:schemeClr val="tx1">
                    <a:lumMod val="50000"/>
                    <a:lumOff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en-US" altLang="ko-KR" sz="1200">
                <a:solidFill>
                  <a:schemeClr val="tx1">
                    <a:lumMod val="50000"/>
                    <a:lumOff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https://news.naver.com/main/read.nhn?mode=LSD&amp;mid=sec&amp;sid1=101&amp;oid=014&amp;aid=0004517681</a:t>
            </a:r>
          </a:p>
        </p:txBody>
      </p:sp>
      <p:pic>
        <p:nvPicPr>
          <p:cNvPr id="15" name="그림 14">
            <a:extLst>
              <a:ext uri="{FF2B5EF4-FFF2-40B4-BE49-F238E27FC236}">
                <a16:creationId xmlns:a16="http://schemas.microsoft.com/office/drawing/2014/main" id="{5F239324-8E5A-431B-8BB2-039BAC4A59A0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tretch>
            <a:fillRect/>
          </a:stretch>
        </p:blipFill>
        <p:spPr>
          <a:xfrm>
            <a:off x="9093727" y="2124075"/>
            <a:ext cx="2833686" cy="24447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085562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그룹 9">
            <a:extLst>
              <a:ext uri="{FF2B5EF4-FFF2-40B4-BE49-F238E27FC236}">
                <a16:creationId xmlns:a16="http://schemas.microsoft.com/office/drawing/2014/main" id="{BCDB6064-FD13-4323-B871-623BD336F90D}"/>
              </a:ext>
            </a:extLst>
          </p:cNvPr>
          <p:cNvGrpSpPr/>
          <p:nvPr/>
        </p:nvGrpSpPr>
        <p:grpSpPr>
          <a:xfrm>
            <a:off x="400352" y="336195"/>
            <a:ext cx="1787701" cy="646273"/>
            <a:chOff x="400352" y="336195"/>
            <a:chExt cx="1787701" cy="646273"/>
          </a:xfrm>
        </p:grpSpPr>
        <p:grpSp>
          <p:nvGrpSpPr>
            <p:cNvPr id="8" name="그룹 7">
              <a:extLst>
                <a:ext uri="{FF2B5EF4-FFF2-40B4-BE49-F238E27FC236}">
                  <a16:creationId xmlns:a16="http://schemas.microsoft.com/office/drawing/2014/main" id="{631CC0A8-F840-4D27-AD2D-FED34A77E352}"/>
                </a:ext>
              </a:extLst>
            </p:cNvPr>
            <p:cNvGrpSpPr/>
            <p:nvPr/>
          </p:nvGrpSpPr>
          <p:grpSpPr>
            <a:xfrm>
              <a:off x="400352" y="336195"/>
              <a:ext cx="1787701" cy="566639"/>
              <a:chOff x="400352" y="336195"/>
              <a:chExt cx="1787701" cy="566639"/>
            </a:xfrm>
          </p:grpSpPr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4DBDF1CD-ACA1-4B77-8D44-9E27DA29074C}"/>
                  </a:ext>
                </a:extLst>
              </p:cNvPr>
              <p:cNvSpPr txBox="1"/>
              <p:nvPr/>
            </p:nvSpPr>
            <p:spPr>
              <a:xfrm>
                <a:off x="438150" y="336195"/>
                <a:ext cx="1749903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1400" dirty="0">
                    <a:solidFill>
                      <a:schemeClr val="bg1">
                        <a:lumMod val="50000"/>
                      </a:schemeClr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Part 2 </a:t>
                </a:r>
                <a:r>
                  <a:rPr lang="ko-KR" altLang="en-US" sz="1400" dirty="0">
                    <a:solidFill>
                      <a:schemeClr val="bg1">
                        <a:lumMod val="50000"/>
                      </a:schemeClr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프로젝트 내용</a:t>
                </a:r>
                <a:endParaRPr lang="en-US" altLang="ko-KR" sz="1400" dirty="0">
                  <a:solidFill>
                    <a:schemeClr val="bg1">
                      <a:lumMod val="50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  <p:sp>
            <p:nvSpPr>
              <p:cNvPr id="7" name="직사각형 6">
                <a:extLst>
                  <a:ext uri="{FF2B5EF4-FFF2-40B4-BE49-F238E27FC236}">
                    <a16:creationId xmlns:a16="http://schemas.microsoft.com/office/drawing/2014/main" id="{268C62E0-2023-4050-A56B-FDAD02C8E547}"/>
                  </a:ext>
                </a:extLst>
              </p:cNvPr>
              <p:cNvSpPr/>
              <p:nvPr/>
            </p:nvSpPr>
            <p:spPr>
              <a:xfrm>
                <a:off x="400352" y="373135"/>
                <a:ext cx="45719" cy="529699"/>
              </a:xfrm>
              <a:prstGeom prst="rect">
                <a:avLst/>
              </a:prstGeom>
              <a:solidFill>
                <a:srgbClr val="FF8B8B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D38F8456-2101-472D-A2F1-BF622DC26CC1}"/>
                </a:ext>
              </a:extLst>
            </p:cNvPr>
            <p:cNvSpPr/>
            <p:nvPr/>
          </p:nvSpPr>
          <p:spPr>
            <a:xfrm>
              <a:off x="428525" y="582358"/>
              <a:ext cx="1120820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ko-KR" altLang="en-US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개발동기</a:t>
              </a:r>
            </a:p>
          </p:txBody>
        </p:sp>
      </p:grpSp>
      <p:pic>
        <p:nvPicPr>
          <p:cNvPr id="17" name="그림 16">
            <a:extLst>
              <a:ext uri="{FF2B5EF4-FFF2-40B4-BE49-F238E27FC236}">
                <a16:creationId xmlns:a16="http://schemas.microsoft.com/office/drawing/2014/main" id="{2BA6FB3A-BC09-469B-BF1B-59A5FC8F5B7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933450" y="1164498"/>
            <a:ext cx="4328001" cy="4412102"/>
          </a:xfrm>
          <a:prstGeom prst="rect">
            <a:avLst/>
          </a:prstGeom>
        </p:spPr>
      </p:pic>
      <p:pic>
        <p:nvPicPr>
          <p:cNvPr id="18" name="그림 17">
            <a:extLst>
              <a:ext uri="{FF2B5EF4-FFF2-40B4-BE49-F238E27FC236}">
                <a16:creationId xmlns:a16="http://schemas.microsoft.com/office/drawing/2014/main" id="{9A9BD874-7063-4246-9ACA-FEEC25E1919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tretch>
            <a:fillRect/>
          </a:stretch>
        </p:blipFill>
        <p:spPr>
          <a:xfrm>
            <a:off x="6096000" y="1155209"/>
            <a:ext cx="5162550" cy="4229100"/>
          </a:xfrm>
          <a:prstGeom prst="rect">
            <a:avLst/>
          </a:prstGeom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74518985-F23E-4247-8191-7ED4D181197D}"/>
              </a:ext>
            </a:extLst>
          </p:cNvPr>
          <p:cNvSpPr/>
          <p:nvPr/>
        </p:nvSpPr>
        <p:spPr>
          <a:xfrm>
            <a:off x="2377674" y="5930235"/>
            <a:ext cx="7436651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2400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오피셜한</a:t>
            </a:r>
            <a:r>
              <a:rPr lang="ko-KR" altLang="en-US" sz="2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백종원의 레시피 </a:t>
            </a:r>
            <a:r>
              <a:rPr lang="en-US" altLang="ko-KR" sz="2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+ </a:t>
            </a:r>
            <a:r>
              <a:rPr lang="ko-KR" altLang="en-US" sz="2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자신의 입맛에 맞았던 레시피 </a:t>
            </a:r>
          </a:p>
        </p:txBody>
      </p:sp>
    </p:spTree>
    <p:extLst>
      <p:ext uri="{BB962C8B-B14F-4D97-AF65-F5344CB8AC3E}">
        <p14:creationId xmlns:p14="http://schemas.microsoft.com/office/powerpoint/2010/main" val="401007216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그룹 9">
            <a:extLst>
              <a:ext uri="{FF2B5EF4-FFF2-40B4-BE49-F238E27FC236}">
                <a16:creationId xmlns:a16="http://schemas.microsoft.com/office/drawing/2014/main" id="{BCDB6064-FD13-4323-B871-623BD336F90D}"/>
              </a:ext>
            </a:extLst>
          </p:cNvPr>
          <p:cNvGrpSpPr/>
          <p:nvPr/>
        </p:nvGrpSpPr>
        <p:grpSpPr>
          <a:xfrm>
            <a:off x="400352" y="336195"/>
            <a:ext cx="1787701" cy="646273"/>
            <a:chOff x="400352" y="336195"/>
            <a:chExt cx="1787701" cy="646273"/>
          </a:xfrm>
        </p:grpSpPr>
        <p:grpSp>
          <p:nvGrpSpPr>
            <p:cNvPr id="8" name="그룹 7">
              <a:extLst>
                <a:ext uri="{FF2B5EF4-FFF2-40B4-BE49-F238E27FC236}">
                  <a16:creationId xmlns:a16="http://schemas.microsoft.com/office/drawing/2014/main" id="{631CC0A8-F840-4D27-AD2D-FED34A77E352}"/>
                </a:ext>
              </a:extLst>
            </p:cNvPr>
            <p:cNvGrpSpPr/>
            <p:nvPr/>
          </p:nvGrpSpPr>
          <p:grpSpPr>
            <a:xfrm>
              <a:off x="400352" y="336195"/>
              <a:ext cx="1787701" cy="566639"/>
              <a:chOff x="400352" y="336195"/>
              <a:chExt cx="1787701" cy="566639"/>
            </a:xfrm>
          </p:grpSpPr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4DBDF1CD-ACA1-4B77-8D44-9E27DA29074C}"/>
                  </a:ext>
                </a:extLst>
              </p:cNvPr>
              <p:cNvSpPr txBox="1"/>
              <p:nvPr/>
            </p:nvSpPr>
            <p:spPr>
              <a:xfrm>
                <a:off x="438150" y="336195"/>
                <a:ext cx="1749903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1400" dirty="0">
                    <a:solidFill>
                      <a:schemeClr val="bg1">
                        <a:lumMod val="50000"/>
                      </a:schemeClr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Part 2 </a:t>
                </a:r>
                <a:r>
                  <a:rPr lang="ko-KR" altLang="en-US" sz="1400" dirty="0">
                    <a:solidFill>
                      <a:schemeClr val="bg1">
                        <a:lumMod val="50000"/>
                      </a:schemeClr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프로젝트 내용</a:t>
                </a:r>
                <a:endParaRPr lang="en-US" altLang="ko-KR" sz="1400" dirty="0">
                  <a:solidFill>
                    <a:schemeClr val="bg1">
                      <a:lumMod val="50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  <p:sp>
            <p:nvSpPr>
              <p:cNvPr id="7" name="직사각형 6">
                <a:extLst>
                  <a:ext uri="{FF2B5EF4-FFF2-40B4-BE49-F238E27FC236}">
                    <a16:creationId xmlns:a16="http://schemas.microsoft.com/office/drawing/2014/main" id="{268C62E0-2023-4050-A56B-FDAD02C8E547}"/>
                  </a:ext>
                </a:extLst>
              </p:cNvPr>
              <p:cNvSpPr/>
              <p:nvPr/>
            </p:nvSpPr>
            <p:spPr>
              <a:xfrm>
                <a:off x="400352" y="373135"/>
                <a:ext cx="45719" cy="529699"/>
              </a:xfrm>
              <a:prstGeom prst="rect">
                <a:avLst/>
              </a:prstGeom>
              <a:solidFill>
                <a:srgbClr val="FF8B8B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D38F8456-2101-472D-A2F1-BF622DC26CC1}"/>
                </a:ext>
              </a:extLst>
            </p:cNvPr>
            <p:cNvSpPr/>
            <p:nvPr/>
          </p:nvSpPr>
          <p:spPr>
            <a:xfrm>
              <a:off x="428525" y="582358"/>
              <a:ext cx="1120820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ko-KR" altLang="en-US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개발동기</a:t>
              </a:r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0A31FEAF-8B14-4CEA-929E-0CBCBF0CE9B4}"/>
              </a:ext>
            </a:extLst>
          </p:cNvPr>
          <p:cNvSpPr txBox="1"/>
          <p:nvPr/>
        </p:nvSpPr>
        <p:spPr>
          <a:xfrm>
            <a:off x="1549345" y="1869931"/>
            <a:ext cx="7656263" cy="368620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§"/>
            </a:pPr>
            <a:r>
              <a:rPr lang="ko-KR" altLang="en-US" sz="2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여러 다른 플랫폼으로부터 데이터 수집 </a:t>
            </a:r>
            <a:r>
              <a:rPr lang="en-US" altLang="ko-KR" sz="2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(</a:t>
            </a:r>
            <a:r>
              <a:rPr lang="ko-KR" altLang="en-US" sz="2400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오피셜한</a:t>
            </a:r>
            <a:r>
              <a:rPr lang="ko-KR" altLang="en-US" sz="2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레시피</a:t>
            </a:r>
            <a:r>
              <a:rPr lang="en-US" altLang="ko-KR" sz="2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) </a:t>
            </a:r>
          </a:p>
          <a:p>
            <a:pPr>
              <a:lnSpc>
                <a:spcPct val="200000"/>
              </a:lnSpc>
            </a:pPr>
            <a:r>
              <a:rPr lang="en-US" altLang="ko-KR" sz="2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				-&gt; </a:t>
            </a:r>
            <a:r>
              <a:rPr lang="ko-KR" altLang="en-US" sz="2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다른 사이트와의 차별화</a:t>
            </a:r>
            <a:endParaRPr lang="en-US" altLang="ko-KR" sz="24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§"/>
            </a:pPr>
            <a:r>
              <a:rPr lang="ko-KR" altLang="en-US" sz="2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사용자에게 맞춤화 된 데이터  </a:t>
            </a:r>
            <a:endParaRPr lang="en-US" altLang="ko-KR" sz="24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§"/>
            </a:pPr>
            <a:r>
              <a:rPr lang="ko-KR" altLang="en-US" sz="2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요리실력 향상</a:t>
            </a:r>
            <a:endParaRPr lang="en-US" altLang="ko-KR" sz="24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200000"/>
              </a:lnSpc>
            </a:pPr>
            <a:endParaRPr lang="en-US" altLang="ko-KR" sz="24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91464577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61BFA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12A45EB2-EAE9-40D5-BE0D-445F26BE18E8}"/>
              </a:ext>
            </a:extLst>
          </p:cNvPr>
          <p:cNvSpPr txBox="1"/>
          <p:nvPr/>
        </p:nvSpPr>
        <p:spPr>
          <a:xfrm>
            <a:off x="2222659" y="3355370"/>
            <a:ext cx="784266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시스템 구성도 </a:t>
            </a:r>
            <a:r>
              <a:rPr lang="en-US" altLang="ko-KR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/ User Diagram / ER Diagram / </a:t>
            </a:r>
            <a:r>
              <a:rPr lang="ko-KR" alt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페이지 설명</a:t>
            </a:r>
            <a:r>
              <a:rPr lang="en-US" altLang="ko-KR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endParaRPr lang="ko-KR" altLang="en-US" sz="2400" dirty="0">
              <a:solidFill>
                <a:schemeClr val="tx1">
                  <a:lumMod val="65000"/>
                  <a:lumOff val="3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FF06DDE-292C-4D92-AB60-0B91F684BBB1}"/>
              </a:ext>
            </a:extLst>
          </p:cNvPr>
          <p:cNvSpPr txBox="1"/>
          <p:nvPr/>
        </p:nvSpPr>
        <p:spPr>
          <a:xfrm>
            <a:off x="2196534" y="2668862"/>
            <a:ext cx="324960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000" b="1" dirty="0">
                <a:solidFill>
                  <a:srgbClr val="F9F7E8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프로젝트 내용 </a:t>
            </a: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FBE362DD-98BC-4872-9534-0A0495EBF20A}"/>
              </a:ext>
            </a:extLst>
          </p:cNvPr>
          <p:cNvSpPr/>
          <p:nvPr/>
        </p:nvSpPr>
        <p:spPr>
          <a:xfrm>
            <a:off x="999725" y="2191459"/>
            <a:ext cx="1249060" cy="221599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3800" b="1" dirty="0">
                <a:solidFill>
                  <a:srgbClr val="F9F7E8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2</a:t>
            </a:r>
            <a:endParaRPr lang="ko-KR" altLang="en-US" sz="13800" b="1" dirty="0">
              <a:solidFill>
                <a:srgbClr val="F9F7E8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29CD3ED2-EDA0-412B-B9F5-EC1B6BB3C675}"/>
              </a:ext>
            </a:extLst>
          </p:cNvPr>
          <p:cNvCxnSpPr>
            <a:cxnSpLocks/>
          </p:cNvCxnSpPr>
          <p:nvPr/>
        </p:nvCxnSpPr>
        <p:spPr>
          <a:xfrm>
            <a:off x="2222659" y="3862382"/>
            <a:ext cx="7842660" cy="0"/>
          </a:xfrm>
          <a:prstGeom prst="line">
            <a:avLst/>
          </a:prstGeom>
          <a:ln w="38100">
            <a:solidFill>
              <a:srgbClr val="F9F7E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4410832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그룹 9">
            <a:extLst>
              <a:ext uri="{FF2B5EF4-FFF2-40B4-BE49-F238E27FC236}">
                <a16:creationId xmlns:a16="http://schemas.microsoft.com/office/drawing/2014/main" id="{BCDB6064-FD13-4323-B871-623BD336F90D}"/>
              </a:ext>
            </a:extLst>
          </p:cNvPr>
          <p:cNvGrpSpPr/>
          <p:nvPr/>
        </p:nvGrpSpPr>
        <p:grpSpPr>
          <a:xfrm>
            <a:off x="400352" y="336195"/>
            <a:ext cx="1787701" cy="646273"/>
            <a:chOff x="400352" y="336195"/>
            <a:chExt cx="1787701" cy="646273"/>
          </a:xfrm>
        </p:grpSpPr>
        <p:grpSp>
          <p:nvGrpSpPr>
            <p:cNvPr id="8" name="그룹 7">
              <a:extLst>
                <a:ext uri="{FF2B5EF4-FFF2-40B4-BE49-F238E27FC236}">
                  <a16:creationId xmlns:a16="http://schemas.microsoft.com/office/drawing/2014/main" id="{631CC0A8-F840-4D27-AD2D-FED34A77E352}"/>
                </a:ext>
              </a:extLst>
            </p:cNvPr>
            <p:cNvGrpSpPr/>
            <p:nvPr/>
          </p:nvGrpSpPr>
          <p:grpSpPr>
            <a:xfrm>
              <a:off x="400352" y="336195"/>
              <a:ext cx="1787701" cy="566639"/>
              <a:chOff x="400352" y="336195"/>
              <a:chExt cx="1787701" cy="566639"/>
            </a:xfrm>
          </p:grpSpPr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4DBDF1CD-ACA1-4B77-8D44-9E27DA29074C}"/>
                  </a:ext>
                </a:extLst>
              </p:cNvPr>
              <p:cNvSpPr txBox="1"/>
              <p:nvPr/>
            </p:nvSpPr>
            <p:spPr>
              <a:xfrm>
                <a:off x="438150" y="336195"/>
                <a:ext cx="1749903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1400" dirty="0">
                    <a:solidFill>
                      <a:schemeClr val="bg1">
                        <a:lumMod val="50000"/>
                      </a:schemeClr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Part 2 </a:t>
                </a:r>
                <a:r>
                  <a:rPr lang="ko-KR" altLang="en-US" sz="1400" dirty="0">
                    <a:solidFill>
                      <a:schemeClr val="bg1">
                        <a:lumMod val="50000"/>
                      </a:schemeClr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프로젝트 내용</a:t>
                </a:r>
                <a:endParaRPr lang="en-US" altLang="ko-KR" sz="1400" dirty="0">
                  <a:solidFill>
                    <a:schemeClr val="bg1">
                      <a:lumMod val="50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  <p:sp>
            <p:nvSpPr>
              <p:cNvPr id="7" name="직사각형 6">
                <a:extLst>
                  <a:ext uri="{FF2B5EF4-FFF2-40B4-BE49-F238E27FC236}">
                    <a16:creationId xmlns:a16="http://schemas.microsoft.com/office/drawing/2014/main" id="{268C62E0-2023-4050-A56B-FDAD02C8E547}"/>
                  </a:ext>
                </a:extLst>
              </p:cNvPr>
              <p:cNvSpPr/>
              <p:nvPr/>
            </p:nvSpPr>
            <p:spPr>
              <a:xfrm>
                <a:off x="400352" y="373135"/>
                <a:ext cx="45719" cy="529699"/>
              </a:xfrm>
              <a:prstGeom prst="rect">
                <a:avLst/>
              </a:prstGeom>
              <a:solidFill>
                <a:srgbClr val="FF8B8B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D38F8456-2101-472D-A2F1-BF622DC26CC1}"/>
                </a:ext>
              </a:extLst>
            </p:cNvPr>
            <p:cNvSpPr/>
            <p:nvPr/>
          </p:nvSpPr>
          <p:spPr>
            <a:xfrm>
              <a:off x="428525" y="582358"/>
              <a:ext cx="1653017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ko-KR" altLang="en-US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시스템 구성도</a:t>
              </a:r>
            </a:p>
          </p:txBody>
        </p:sp>
      </p:grpSp>
      <p:pic>
        <p:nvPicPr>
          <p:cNvPr id="64" name="그림 63">
            <a:extLst>
              <a:ext uri="{FF2B5EF4-FFF2-40B4-BE49-F238E27FC236}">
                <a16:creationId xmlns:a16="http://schemas.microsoft.com/office/drawing/2014/main" id="{8ECFFFB3-D5F4-4EFA-8CBC-A249A790243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8481" y="1112057"/>
            <a:ext cx="11381744" cy="51635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268263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그룹 9">
            <a:extLst>
              <a:ext uri="{FF2B5EF4-FFF2-40B4-BE49-F238E27FC236}">
                <a16:creationId xmlns:a16="http://schemas.microsoft.com/office/drawing/2014/main" id="{BCDB6064-FD13-4323-B871-623BD336F90D}"/>
              </a:ext>
            </a:extLst>
          </p:cNvPr>
          <p:cNvGrpSpPr/>
          <p:nvPr/>
        </p:nvGrpSpPr>
        <p:grpSpPr>
          <a:xfrm>
            <a:off x="400352" y="336195"/>
            <a:ext cx="1793208" cy="646273"/>
            <a:chOff x="400352" y="336195"/>
            <a:chExt cx="1793208" cy="646273"/>
          </a:xfrm>
        </p:grpSpPr>
        <p:grpSp>
          <p:nvGrpSpPr>
            <p:cNvPr id="8" name="그룹 7">
              <a:extLst>
                <a:ext uri="{FF2B5EF4-FFF2-40B4-BE49-F238E27FC236}">
                  <a16:creationId xmlns:a16="http://schemas.microsoft.com/office/drawing/2014/main" id="{631CC0A8-F840-4D27-AD2D-FED34A77E352}"/>
                </a:ext>
              </a:extLst>
            </p:cNvPr>
            <p:cNvGrpSpPr/>
            <p:nvPr/>
          </p:nvGrpSpPr>
          <p:grpSpPr>
            <a:xfrm>
              <a:off x="400352" y="336195"/>
              <a:ext cx="1787701" cy="566639"/>
              <a:chOff x="400352" y="336195"/>
              <a:chExt cx="1787701" cy="566639"/>
            </a:xfrm>
          </p:grpSpPr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4DBDF1CD-ACA1-4B77-8D44-9E27DA29074C}"/>
                  </a:ext>
                </a:extLst>
              </p:cNvPr>
              <p:cNvSpPr txBox="1"/>
              <p:nvPr/>
            </p:nvSpPr>
            <p:spPr>
              <a:xfrm>
                <a:off x="438150" y="336195"/>
                <a:ext cx="1749903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1400" dirty="0">
                    <a:solidFill>
                      <a:schemeClr val="bg1">
                        <a:lumMod val="50000"/>
                      </a:schemeClr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Part 2 </a:t>
                </a:r>
                <a:r>
                  <a:rPr lang="ko-KR" altLang="en-US" sz="1400" dirty="0">
                    <a:solidFill>
                      <a:schemeClr val="bg1">
                        <a:lumMod val="50000"/>
                      </a:schemeClr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프로젝트 내용</a:t>
                </a:r>
                <a:endParaRPr lang="en-US" altLang="ko-KR" sz="1400" dirty="0">
                  <a:solidFill>
                    <a:schemeClr val="bg1">
                      <a:lumMod val="50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  <p:sp>
            <p:nvSpPr>
              <p:cNvPr id="7" name="직사각형 6">
                <a:extLst>
                  <a:ext uri="{FF2B5EF4-FFF2-40B4-BE49-F238E27FC236}">
                    <a16:creationId xmlns:a16="http://schemas.microsoft.com/office/drawing/2014/main" id="{268C62E0-2023-4050-A56B-FDAD02C8E547}"/>
                  </a:ext>
                </a:extLst>
              </p:cNvPr>
              <p:cNvSpPr/>
              <p:nvPr/>
            </p:nvSpPr>
            <p:spPr>
              <a:xfrm>
                <a:off x="400352" y="373135"/>
                <a:ext cx="45719" cy="529699"/>
              </a:xfrm>
              <a:prstGeom prst="rect">
                <a:avLst/>
              </a:prstGeom>
              <a:solidFill>
                <a:srgbClr val="FF8B8B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D38F8456-2101-472D-A2F1-BF622DC26CC1}"/>
                </a:ext>
              </a:extLst>
            </p:cNvPr>
            <p:cNvSpPr/>
            <p:nvPr/>
          </p:nvSpPr>
          <p:spPr>
            <a:xfrm>
              <a:off x="428525" y="582358"/>
              <a:ext cx="1765035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ko-KR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User Diagram</a:t>
              </a:r>
              <a:endParaRPr lang="ko-KR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</p:grpSp>
      <p:pic>
        <p:nvPicPr>
          <p:cNvPr id="13" name="그림 12">
            <a:extLst>
              <a:ext uri="{FF2B5EF4-FFF2-40B4-BE49-F238E27FC236}">
                <a16:creationId xmlns:a16="http://schemas.microsoft.com/office/drawing/2014/main" id="{BCCBB230-7FF2-4691-8266-23C9F16A374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59615" y="46538"/>
            <a:ext cx="8277658" cy="68114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328886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3531</TotalTime>
  <Words>1180</Words>
  <Application>Microsoft Office PowerPoint</Application>
  <PresentationFormat>와이드스크린</PresentationFormat>
  <Paragraphs>258</Paragraphs>
  <Slides>25</Slides>
  <Notes>23</Notes>
  <HiddenSlides>0</HiddenSlides>
  <MMClips>1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25</vt:i4>
      </vt:variant>
    </vt:vector>
  </HeadingPairs>
  <TitlesOfParts>
    <vt:vector size="30" baseType="lpstr">
      <vt:lpstr>나눔스퀘어</vt:lpstr>
      <vt:lpstr>맑은 고딕</vt:lpstr>
      <vt:lpstr>Arial</vt:lpstr>
      <vt:lpstr>Wingdings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[학부생]최이주</dc:creator>
  <cp:lastModifiedBy>Ryu gihyeon</cp:lastModifiedBy>
  <cp:revision>62</cp:revision>
  <dcterms:created xsi:type="dcterms:W3CDTF">2020-11-23T13:41:21Z</dcterms:created>
  <dcterms:modified xsi:type="dcterms:W3CDTF">2021-01-14T07:54:23Z</dcterms:modified>
</cp:coreProperties>
</file>

<file path=docProps/thumbnail.jpeg>
</file>